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4" r:id="rId7"/>
    <p:sldId id="303" r:id="rId8"/>
    <p:sldId id="302" r:id="rId9"/>
    <p:sldId id="30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19" autoAdjust="0"/>
  </p:normalViewPr>
  <p:slideViewPr>
    <p:cSldViewPr snapToGrid="0">
      <p:cViewPr varScale="1">
        <p:scale>
          <a:sx n="109" d="100"/>
          <a:sy n="109" d="100"/>
        </p:scale>
        <p:origin x="61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2.jpg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commons.wikimedia.org/wiki/File:Meeting_room,_table_and_paper_board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News Readers’ Behavior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Setu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2A7C49-7A96-4BA7-5EBE-82F017D23B26}"/>
              </a:ext>
            </a:extLst>
          </p:cNvPr>
          <p:cNvSpPr txBox="1"/>
          <p:nvPr/>
        </p:nvSpPr>
        <p:spPr>
          <a:xfrm>
            <a:off x="8123416" y="4934480"/>
            <a:ext cx="1198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April,2024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6E3934-5521-5291-E29D-15F348AE5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19" y="6465731"/>
            <a:ext cx="365866" cy="32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6464" y="265780"/>
            <a:ext cx="10058400" cy="320066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500" dirty="0"/>
              <a:t>Use Case #1: Top Level Analysis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7C30D-64CE-9136-66AA-92F34F8B1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19" y="6465731"/>
            <a:ext cx="365866" cy="3273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E4DC81-5A4B-4201-52D5-0835BF5F73DF}"/>
              </a:ext>
            </a:extLst>
          </p:cNvPr>
          <p:cNvSpPr/>
          <p:nvPr/>
        </p:nvSpPr>
        <p:spPr>
          <a:xfrm>
            <a:off x="2442502" y="37206"/>
            <a:ext cx="87923" cy="548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3B9FB6A-9C7D-5044-D6C9-C5F03F3DC9F3}"/>
              </a:ext>
            </a:extLst>
          </p:cNvPr>
          <p:cNvSpPr txBox="1">
            <a:spLocks/>
          </p:cNvSpPr>
          <p:nvPr/>
        </p:nvSpPr>
        <p:spPr>
          <a:xfrm>
            <a:off x="1018734" y="1522896"/>
            <a:ext cx="2180487" cy="3200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500" b="1" dirty="0"/>
              <a:t>Daily Active Users</a:t>
            </a:r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B891E456-B05D-758A-C264-6AA65B3C2AF7}"/>
              </a:ext>
            </a:extLst>
          </p:cNvPr>
          <p:cNvSpPr/>
          <p:nvPr/>
        </p:nvSpPr>
        <p:spPr>
          <a:xfrm>
            <a:off x="863941" y="1598510"/>
            <a:ext cx="182880" cy="182880"/>
          </a:xfrm>
          <a:prstGeom prst="flowChartConnector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44A384B-DBA3-7F22-6302-82F0E36155D3}"/>
              </a:ext>
            </a:extLst>
          </p:cNvPr>
          <p:cNvSpPr txBox="1">
            <a:spLocks/>
          </p:cNvSpPr>
          <p:nvPr/>
        </p:nvSpPr>
        <p:spPr>
          <a:xfrm>
            <a:off x="3621331" y="1525825"/>
            <a:ext cx="1821180" cy="3200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500" b="1" dirty="0"/>
              <a:t>Registered Users</a:t>
            </a:r>
          </a:p>
        </p:txBody>
      </p:sp>
      <p:sp>
        <p:nvSpPr>
          <p:cNvPr id="11" name="Arrow: Pentagon 10">
            <a:extLst>
              <a:ext uri="{FF2B5EF4-FFF2-40B4-BE49-F238E27FC236}">
                <a16:creationId xmlns:a16="http://schemas.microsoft.com/office/drawing/2014/main" id="{0F1850DA-2927-7FB2-D0CA-71ACAFFE8535}"/>
              </a:ext>
            </a:extLst>
          </p:cNvPr>
          <p:cNvSpPr/>
          <p:nvPr/>
        </p:nvSpPr>
        <p:spPr>
          <a:xfrm rot="10800000" flipH="1" flipV="1">
            <a:off x="950190" y="918518"/>
            <a:ext cx="9140518" cy="507255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Top 5 Users’ Profile (City, Country, Device Used, User Type/Subscriber Type, Time)</a:t>
            </a: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77B3A329-9E32-FD3B-9489-6C0DEB3846E0}"/>
              </a:ext>
            </a:extLst>
          </p:cNvPr>
          <p:cNvSpPr/>
          <p:nvPr/>
        </p:nvSpPr>
        <p:spPr>
          <a:xfrm>
            <a:off x="720974" y="1960456"/>
            <a:ext cx="2180488" cy="754700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Thrissur – India  - mobile –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Guest  – 4hrs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13" name="Flowchart: Alternate Process 12">
            <a:extLst>
              <a:ext uri="{FF2B5EF4-FFF2-40B4-BE49-F238E27FC236}">
                <a16:creationId xmlns:a16="http://schemas.microsoft.com/office/drawing/2014/main" id="{8522F2F3-8F5E-A271-AAC2-66B2CC2CEB16}"/>
              </a:ext>
            </a:extLst>
          </p:cNvPr>
          <p:cNvSpPr/>
          <p:nvPr/>
        </p:nvSpPr>
        <p:spPr>
          <a:xfrm>
            <a:off x="715069" y="2765829"/>
            <a:ext cx="2180488" cy="754700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Muskat – Oman – mobile –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 Guest –  – 15hrs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944164A7-4A47-573A-4308-B55CAEB344EF}"/>
              </a:ext>
            </a:extLst>
          </p:cNvPr>
          <p:cNvSpPr/>
          <p:nvPr/>
        </p:nvSpPr>
        <p:spPr>
          <a:xfrm>
            <a:off x="715069" y="3579991"/>
            <a:ext cx="2180488" cy="754700"/>
          </a:xfrm>
          <a:prstGeom prst="flowChartAlternateProcess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Malappuram – India – mobile – Guest – 6hrs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73E44AD3-5E28-EC85-2923-CBA3A2ABEAEE}"/>
              </a:ext>
            </a:extLst>
          </p:cNvPr>
          <p:cNvSpPr/>
          <p:nvPr/>
        </p:nvSpPr>
        <p:spPr>
          <a:xfrm>
            <a:off x="715069" y="4411740"/>
            <a:ext cx="2180488" cy="754700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Delhi – India – mobile –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Registered – 2hrs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8888C4EB-53D6-9CFC-3B1F-55A785E5D7D1}"/>
              </a:ext>
            </a:extLst>
          </p:cNvPr>
          <p:cNvSpPr/>
          <p:nvPr/>
        </p:nvSpPr>
        <p:spPr>
          <a:xfrm>
            <a:off x="715069" y="5252282"/>
            <a:ext cx="2180488" cy="754700"/>
          </a:xfrm>
          <a:prstGeom prst="flowChartAlternateProcess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Manchester – United Kingdom – mobile – Guest – 6hrs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17" name="Flowchart: Alternate Process 16">
            <a:extLst>
              <a:ext uri="{FF2B5EF4-FFF2-40B4-BE49-F238E27FC236}">
                <a16:creationId xmlns:a16="http://schemas.microsoft.com/office/drawing/2014/main" id="{A34739A5-5040-3917-0768-2BE55A360879}"/>
              </a:ext>
            </a:extLst>
          </p:cNvPr>
          <p:cNvSpPr/>
          <p:nvPr/>
        </p:nvSpPr>
        <p:spPr>
          <a:xfrm>
            <a:off x="3182894" y="1966720"/>
            <a:ext cx="2180488" cy="758952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AI </a:t>
            </a:r>
            <a:r>
              <a:rPr lang="en-US" sz="1100" dirty="0" err="1">
                <a:solidFill>
                  <a:schemeClr val="tx1"/>
                </a:solidFill>
              </a:rPr>
              <a:t>Qurm</a:t>
            </a:r>
            <a:r>
              <a:rPr lang="en-US" sz="1100" dirty="0">
                <a:solidFill>
                  <a:schemeClr val="tx1"/>
                </a:solidFill>
              </a:rPr>
              <a:t> – Oman  - desktop –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Loyal  – 11hrs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18" name="Flowchart: Alternate Process 17">
            <a:extLst>
              <a:ext uri="{FF2B5EF4-FFF2-40B4-BE49-F238E27FC236}">
                <a16:creationId xmlns:a16="http://schemas.microsoft.com/office/drawing/2014/main" id="{732BEE33-02D7-FB2B-9E21-E33C5BAA31C6}"/>
              </a:ext>
            </a:extLst>
          </p:cNvPr>
          <p:cNvSpPr/>
          <p:nvPr/>
        </p:nvSpPr>
        <p:spPr>
          <a:xfrm>
            <a:off x="3182894" y="2752494"/>
            <a:ext cx="2180488" cy="758952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Dubai – United Arab Emirates –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mobile – Loyal – 15hrs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19" name="Flowchart: Alternate Process 18">
            <a:extLst>
              <a:ext uri="{FF2B5EF4-FFF2-40B4-BE49-F238E27FC236}">
                <a16:creationId xmlns:a16="http://schemas.microsoft.com/office/drawing/2014/main" id="{3CDBBE7A-DCAE-38D5-E791-8D64400FD28E}"/>
              </a:ext>
            </a:extLst>
          </p:cNvPr>
          <p:cNvSpPr/>
          <p:nvPr/>
        </p:nvSpPr>
        <p:spPr>
          <a:xfrm>
            <a:off x="3182894" y="3579991"/>
            <a:ext cx="2180488" cy="758952"/>
          </a:xfrm>
          <a:prstGeom prst="flowChartAlternateProcess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Kottayam – India – mobile –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Returning – 18hrs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20" name="Flowchart: Alternate Process 19">
            <a:extLst>
              <a:ext uri="{FF2B5EF4-FFF2-40B4-BE49-F238E27FC236}">
                <a16:creationId xmlns:a16="http://schemas.microsoft.com/office/drawing/2014/main" id="{293CF2E5-8E56-0F6E-9D11-6660912AC4D3}"/>
              </a:ext>
            </a:extLst>
          </p:cNvPr>
          <p:cNvSpPr/>
          <p:nvPr/>
        </p:nvSpPr>
        <p:spPr>
          <a:xfrm>
            <a:off x="3182894" y="4407488"/>
            <a:ext cx="2180488" cy="758952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Doha – Qatar – desktop –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Loyal – 12hrs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21" name="Flowchart: Alternate Process 20">
            <a:extLst>
              <a:ext uri="{FF2B5EF4-FFF2-40B4-BE49-F238E27FC236}">
                <a16:creationId xmlns:a16="http://schemas.microsoft.com/office/drawing/2014/main" id="{51CCB04A-BC75-042E-4B21-DA51A19CDAC7}"/>
              </a:ext>
            </a:extLst>
          </p:cNvPr>
          <p:cNvSpPr/>
          <p:nvPr/>
        </p:nvSpPr>
        <p:spPr>
          <a:xfrm>
            <a:off x="3182894" y="5252282"/>
            <a:ext cx="2180488" cy="758952"/>
          </a:xfrm>
          <a:prstGeom prst="flowChartAlternateProcess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Muskat –Oman – desktop –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Returning – 6hrs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22" name="Flowchart: Connector 21">
            <a:extLst>
              <a:ext uri="{FF2B5EF4-FFF2-40B4-BE49-F238E27FC236}">
                <a16:creationId xmlns:a16="http://schemas.microsoft.com/office/drawing/2014/main" id="{ACDAA790-16AD-3129-BE63-9AE2A6D9BB70}"/>
              </a:ext>
            </a:extLst>
          </p:cNvPr>
          <p:cNvSpPr/>
          <p:nvPr/>
        </p:nvSpPr>
        <p:spPr>
          <a:xfrm>
            <a:off x="3469391" y="1583856"/>
            <a:ext cx="182880" cy="182880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E6020B3-D5B8-2832-5D20-331C31FC2569}"/>
              </a:ext>
            </a:extLst>
          </p:cNvPr>
          <p:cNvCxnSpPr/>
          <p:nvPr/>
        </p:nvCxnSpPr>
        <p:spPr>
          <a:xfrm>
            <a:off x="3017951" y="1915847"/>
            <a:ext cx="0" cy="4114800"/>
          </a:xfrm>
          <a:prstGeom prst="line">
            <a:avLst/>
          </a:prstGeom>
          <a:ln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6AB04F2-5733-A8EE-C4F6-F6503897068D}"/>
              </a:ext>
            </a:extLst>
          </p:cNvPr>
          <p:cNvCxnSpPr/>
          <p:nvPr/>
        </p:nvCxnSpPr>
        <p:spPr>
          <a:xfrm>
            <a:off x="5429975" y="1945155"/>
            <a:ext cx="0" cy="4114800"/>
          </a:xfrm>
          <a:prstGeom prst="line">
            <a:avLst/>
          </a:prstGeom>
          <a:ln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owchart: Alternate Process 24">
            <a:extLst>
              <a:ext uri="{FF2B5EF4-FFF2-40B4-BE49-F238E27FC236}">
                <a16:creationId xmlns:a16="http://schemas.microsoft.com/office/drawing/2014/main" id="{12DDD173-2081-32AC-C4E8-DBBD9C190680}"/>
              </a:ext>
            </a:extLst>
          </p:cNvPr>
          <p:cNvSpPr/>
          <p:nvPr/>
        </p:nvSpPr>
        <p:spPr>
          <a:xfrm>
            <a:off x="5577256" y="1972180"/>
            <a:ext cx="2180488" cy="754700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Trivandrum – India – mobile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 Registered – 12hrs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id="{1014456E-FBF9-4156-AA08-DC065BFB80B5}"/>
              </a:ext>
            </a:extLst>
          </p:cNvPr>
          <p:cNvSpPr/>
          <p:nvPr/>
        </p:nvSpPr>
        <p:spPr>
          <a:xfrm>
            <a:off x="5571351" y="2777553"/>
            <a:ext cx="2180488" cy="754700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Kochi – India –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mobile – Registered – 19hrs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27" name="Flowchart: Alternate Process 26">
            <a:extLst>
              <a:ext uri="{FF2B5EF4-FFF2-40B4-BE49-F238E27FC236}">
                <a16:creationId xmlns:a16="http://schemas.microsoft.com/office/drawing/2014/main" id="{0D6FF991-BC68-F9D7-B983-DDE0654CF93B}"/>
              </a:ext>
            </a:extLst>
          </p:cNvPr>
          <p:cNvSpPr/>
          <p:nvPr/>
        </p:nvSpPr>
        <p:spPr>
          <a:xfrm>
            <a:off x="5571351" y="3591715"/>
            <a:ext cx="2180488" cy="754700"/>
          </a:xfrm>
          <a:prstGeom prst="flowChartAlternateProcess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Alappuzha – India – mobile – Guest – 6hrs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28" name="Flowchart: Alternate Process 27">
            <a:extLst>
              <a:ext uri="{FF2B5EF4-FFF2-40B4-BE49-F238E27FC236}">
                <a16:creationId xmlns:a16="http://schemas.microsoft.com/office/drawing/2014/main" id="{F89F6EAF-25D2-3C6E-19E1-B483BE9D2892}"/>
              </a:ext>
            </a:extLst>
          </p:cNvPr>
          <p:cNvSpPr/>
          <p:nvPr/>
        </p:nvSpPr>
        <p:spPr>
          <a:xfrm>
            <a:off x="5571351" y="4423464"/>
            <a:ext cx="2180488" cy="754700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Kochi – India –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mobile – Registered – 10hrs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29" name="Flowchart: Alternate Process 28">
            <a:extLst>
              <a:ext uri="{FF2B5EF4-FFF2-40B4-BE49-F238E27FC236}">
                <a16:creationId xmlns:a16="http://schemas.microsoft.com/office/drawing/2014/main" id="{2AD71B08-CE74-A130-9BCB-AED4CAFD650C}"/>
              </a:ext>
            </a:extLst>
          </p:cNvPr>
          <p:cNvSpPr/>
          <p:nvPr/>
        </p:nvSpPr>
        <p:spPr>
          <a:xfrm>
            <a:off x="5571351" y="5264006"/>
            <a:ext cx="2180488" cy="754700"/>
          </a:xfrm>
          <a:prstGeom prst="flowChartAlternateProcess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United States– mobile – Guest – 18hrs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30" name="Flowchart: Alternate Process 29">
            <a:extLst>
              <a:ext uri="{FF2B5EF4-FFF2-40B4-BE49-F238E27FC236}">
                <a16:creationId xmlns:a16="http://schemas.microsoft.com/office/drawing/2014/main" id="{6C528DA1-4974-DFF3-C7F2-63577C907847}"/>
              </a:ext>
            </a:extLst>
          </p:cNvPr>
          <p:cNvSpPr/>
          <p:nvPr/>
        </p:nvSpPr>
        <p:spPr>
          <a:xfrm>
            <a:off x="7968838" y="1978444"/>
            <a:ext cx="2180488" cy="758952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Kochi – India  - mobile –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Guest  – 18hrs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31" name="Flowchart: Alternate Process 30">
            <a:extLst>
              <a:ext uri="{FF2B5EF4-FFF2-40B4-BE49-F238E27FC236}">
                <a16:creationId xmlns:a16="http://schemas.microsoft.com/office/drawing/2014/main" id="{D71480B8-C0C5-49C4-EA04-6F6C279FA50D}"/>
              </a:ext>
            </a:extLst>
          </p:cNvPr>
          <p:cNvSpPr/>
          <p:nvPr/>
        </p:nvSpPr>
        <p:spPr>
          <a:xfrm>
            <a:off x="7968838" y="2764218"/>
            <a:ext cx="2180488" cy="758952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Kochi – India –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mobile – Guest – 18hrs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32" name="Flowchart: Alternate Process 31">
            <a:extLst>
              <a:ext uri="{FF2B5EF4-FFF2-40B4-BE49-F238E27FC236}">
                <a16:creationId xmlns:a16="http://schemas.microsoft.com/office/drawing/2014/main" id="{CDE8A289-4B21-9410-2570-A177BC18A27B}"/>
              </a:ext>
            </a:extLst>
          </p:cNvPr>
          <p:cNvSpPr/>
          <p:nvPr/>
        </p:nvSpPr>
        <p:spPr>
          <a:xfrm>
            <a:off x="7968838" y="3591715"/>
            <a:ext cx="2180488" cy="758952"/>
          </a:xfrm>
          <a:prstGeom prst="flowChartAlternateProcess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Trivandrum – India – mobile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 – 17hrs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33" name="Flowchart: Alternate Process 32">
            <a:extLst>
              <a:ext uri="{FF2B5EF4-FFF2-40B4-BE49-F238E27FC236}">
                <a16:creationId xmlns:a16="http://schemas.microsoft.com/office/drawing/2014/main" id="{36662781-EB10-9A69-56EB-32C93BCF013A}"/>
              </a:ext>
            </a:extLst>
          </p:cNvPr>
          <p:cNvSpPr/>
          <p:nvPr/>
        </p:nvSpPr>
        <p:spPr>
          <a:xfrm>
            <a:off x="7968838" y="4419212"/>
            <a:ext cx="2180488" cy="758952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Kochi – India  - mobile –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Guest  – 19hrs</a:t>
            </a:r>
            <a:endParaRPr lang="en-IN" sz="1100" dirty="0">
              <a:solidFill>
                <a:schemeClr val="tx1"/>
              </a:solidFill>
            </a:endParaRPr>
          </a:p>
        </p:txBody>
      </p:sp>
      <p:sp>
        <p:nvSpPr>
          <p:cNvPr id="34" name="Flowchart: Alternate Process 33">
            <a:extLst>
              <a:ext uri="{FF2B5EF4-FFF2-40B4-BE49-F238E27FC236}">
                <a16:creationId xmlns:a16="http://schemas.microsoft.com/office/drawing/2014/main" id="{4AD1A279-5A7F-E67F-C073-BA98329A885A}"/>
              </a:ext>
            </a:extLst>
          </p:cNvPr>
          <p:cNvSpPr/>
          <p:nvPr/>
        </p:nvSpPr>
        <p:spPr>
          <a:xfrm>
            <a:off x="7968838" y="5264006"/>
            <a:ext cx="2180488" cy="758952"/>
          </a:xfrm>
          <a:prstGeom prst="flowChartAlternateProcess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Malappuram –India – desktop –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Registered – 2hrs</a:t>
            </a:r>
            <a:endParaRPr lang="en-IN" sz="1100" dirty="0">
              <a:solidFill>
                <a:schemeClr val="tx1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0D6FC4B-1C43-BFD7-041F-293CD16014D4}"/>
              </a:ext>
            </a:extLst>
          </p:cNvPr>
          <p:cNvCxnSpPr/>
          <p:nvPr/>
        </p:nvCxnSpPr>
        <p:spPr>
          <a:xfrm>
            <a:off x="7833207" y="1948086"/>
            <a:ext cx="0" cy="4114800"/>
          </a:xfrm>
          <a:prstGeom prst="line">
            <a:avLst/>
          </a:prstGeom>
          <a:ln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>
            <a:extLst>
              <a:ext uri="{FF2B5EF4-FFF2-40B4-BE49-F238E27FC236}">
                <a16:creationId xmlns:a16="http://schemas.microsoft.com/office/drawing/2014/main" id="{B11BCD4F-9EE9-1716-0457-0E65619CB8FD}"/>
              </a:ext>
            </a:extLst>
          </p:cNvPr>
          <p:cNvSpPr txBox="1">
            <a:spLocks/>
          </p:cNvSpPr>
          <p:nvPr/>
        </p:nvSpPr>
        <p:spPr>
          <a:xfrm>
            <a:off x="5936638" y="1511174"/>
            <a:ext cx="1821180" cy="3200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500" b="1" dirty="0"/>
              <a:t>New Users</a:t>
            </a:r>
          </a:p>
        </p:txBody>
      </p:sp>
      <p:sp>
        <p:nvSpPr>
          <p:cNvPr id="37" name="Flowchart: Connector 36">
            <a:extLst>
              <a:ext uri="{FF2B5EF4-FFF2-40B4-BE49-F238E27FC236}">
                <a16:creationId xmlns:a16="http://schemas.microsoft.com/office/drawing/2014/main" id="{0457B941-9FB9-1F46-B75E-700B6420FA6B}"/>
              </a:ext>
            </a:extLst>
          </p:cNvPr>
          <p:cNvSpPr/>
          <p:nvPr/>
        </p:nvSpPr>
        <p:spPr>
          <a:xfrm>
            <a:off x="5784698" y="1586789"/>
            <a:ext cx="182880" cy="182880"/>
          </a:xfrm>
          <a:prstGeom prst="flowChartConnector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A5C349B2-4974-C84B-F8F5-C663FF982F00}"/>
              </a:ext>
            </a:extLst>
          </p:cNvPr>
          <p:cNvSpPr txBox="1">
            <a:spLocks/>
          </p:cNvSpPr>
          <p:nvPr/>
        </p:nvSpPr>
        <p:spPr>
          <a:xfrm>
            <a:off x="8117130" y="1502378"/>
            <a:ext cx="1821180" cy="3200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500" b="1" dirty="0"/>
              <a:t>Returning Users</a:t>
            </a:r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BE8781E8-DB51-CE10-0667-383180D116A7}"/>
              </a:ext>
            </a:extLst>
          </p:cNvPr>
          <p:cNvSpPr/>
          <p:nvPr/>
        </p:nvSpPr>
        <p:spPr>
          <a:xfrm>
            <a:off x="7965190" y="1560409"/>
            <a:ext cx="182880" cy="182880"/>
          </a:xfrm>
          <a:prstGeom prst="flowChartConnector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1E932636-9F9A-EF6C-B56E-F5E74C0AAE11}"/>
              </a:ext>
            </a:extLst>
          </p:cNvPr>
          <p:cNvSpPr txBox="1">
            <a:spLocks/>
          </p:cNvSpPr>
          <p:nvPr/>
        </p:nvSpPr>
        <p:spPr>
          <a:xfrm>
            <a:off x="10250415" y="1530583"/>
            <a:ext cx="1821180" cy="3200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500" b="1" dirty="0"/>
              <a:t>5 Key Insights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60CE3FA-80EE-9FEA-B4FE-241B3A2306ED}"/>
              </a:ext>
            </a:extLst>
          </p:cNvPr>
          <p:cNvCxnSpPr/>
          <p:nvPr/>
        </p:nvCxnSpPr>
        <p:spPr>
          <a:xfrm>
            <a:off x="10250415" y="1960456"/>
            <a:ext cx="0" cy="4114800"/>
          </a:xfrm>
          <a:prstGeom prst="line">
            <a:avLst/>
          </a:prstGeom>
          <a:ln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lowchart: Alternate Process 42">
            <a:extLst>
              <a:ext uri="{FF2B5EF4-FFF2-40B4-BE49-F238E27FC236}">
                <a16:creationId xmlns:a16="http://schemas.microsoft.com/office/drawing/2014/main" id="{45C44964-24F9-CDB0-A1CE-88EB087F78B6}"/>
              </a:ext>
            </a:extLst>
          </p:cNvPr>
          <p:cNvSpPr/>
          <p:nvPr/>
        </p:nvSpPr>
        <p:spPr>
          <a:xfrm>
            <a:off x="10372068" y="1972583"/>
            <a:ext cx="1645920" cy="758952"/>
          </a:xfrm>
          <a:prstGeom prst="flowChartAlternateProcess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Firefox – highest avg Page loading time</a:t>
            </a:r>
            <a:endParaRPr lang="en-IN" sz="1100" dirty="0">
              <a:solidFill>
                <a:schemeClr val="bg1"/>
              </a:solidFill>
            </a:endParaRPr>
          </a:p>
        </p:txBody>
      </p:sp>
      <p:sp>
        <p:nvSpPr>
          <p:cNvPr id="44" name="Flowchart: Alternate Process 43">
            <a:extLst>
              <a:ext uri="{FF2B5EF4-FFF2-40B4-BE49-F238E27FC236}">
                <a16:creationId xmlns:a16="http://schemas.microsoft.com/office/drawing/2014/main" id="{BDC67057-F2C8-CD18-9CB9-05127BE6098D}"/>
              </a:ext>
            </a:extLst>
          </p:cNvPr>
          <p:cNvSpPr/>
          <p:nvPr/>
        </p:nvSpPr>
        <p:spPr>
          <a:xfrm>
            <a:off x="10372068" y="2758357"/>
            <a:ext cx="1645920" cy="758952"/>
          </a:xfrm>
          <a:prstGeom prst="flowChartAlternateProcess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Greece (Other than India ) -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highest mean engagement time</a:t>
            </a:r>
            <a:endParaRPr lang="en-IN" sz="1100" dirty="0">
              <a:solidFill>
                <a:schemeClr val="bg1"/>
              </a:solidFill>
            </a:endParaRPr>
          </a:p>
        </p:txBody>
      </p:sp>
      <p:sp>
        <p:nvSpPr>
          <p:cNvPr id="45" name="Flowchart: Alternate Process 44">
            <a:extLst>
              <a:ext uri="{FF2B5EF4-FFF2-40B4-BE49-F238E27FC236}">
                <a16:creationId xmlns:a16="http://schemas.microsoft.com/office/drawing/2014/main" id="{151C9CE0-E7DA-CED1-0628-28874CC6A412}"/>
              </a:ext>
            </a:extLst>
          </p:cNvPr>
          <p:cNvSpPr/>
          <p:nvPr/>
        </p:nvSpPr>
        <p:spPr>
          <a:xfrm>
            <a:off x="10372068" y="3585854"/>
            <a:ext cx="1645920" cy="758952"/>
          </a:xfrm>
          <a:prstGeom prst="flowChartAlternateProcess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Kochi  – max # Loyal and Registered users .Outside India its Dubai</a:t>
            </a:r>
            <a:endParaRPr lang="en-IN" sz="1100" dirty="0">
              <a:solidFill>
                <a:schemeClr val="bg1"/>
              </a:solidFill>
            </a:endParaRPr>
          </a:p>
        </p:txBody>
      </p:sp>
      <p:sp>
        <p:nvSpPr>
          <p:cNvPr id="46" name="Flowchart: Alternate Process 45">
            <a:extLst>
              <a:ext uri="{FF2B5EF4-FFF2-40B4-BE49-F238E27FC236}">
                <a16:creationId xmlns:a16="http://schemas.microsoft.com/office/drawing/2014/main" id="{60315CF4-454A-8E5D-C70D-54CAE652FBDE}"/>
              </a:ext>
            </a:extLst>
          </p:cNvPr>
          <p:cNvSpPr/>
          <p:nvPr/>
        </p:nvSpPr>
        <p:spPr>
          <a:xfrm>
            <a:off x="10372068" y="4413351"/>
            <a:ext cx="1645920" cy="758952"/>
          </a:xfrm>
          <a:prstGeom prst="flowChartAlternateProcess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08-09hrs - highest load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21-22hrs - lowest load </a:t>
            </a:r>
          </a:p>
          <a:p>
            <a:pPr algn="ctr"/>
            <a:endParaRPr lang="en-IN" sz="1100" dirty="0">
              <a:solidFill>
                <a:schemeClr val="bg1"/>
              </a:solidFill>
            </a:endParaRPr>
          </a:p>
        </p:txBody>
      </p:sp>
      <p:sp>
        <p:nvSpPr>
          <p:cNvPr id="47" name="Flowchart: Alternate Process 46">
            <a:extLst>
              <a:ext uri="{FF2B5EF4-FFF2-40B4-BE49-F238E27FC236}">
                <a16:creationId xmlns:a16="http://schemas.microsoft.com/office/drawing/2014/main" id="{35F615F2-FBDF-F65B-B821-5A05988B5183}"/>
              </a:ext>
            </a:extLst>
          </p:cNvPr>
          <p:cNvSpPr/>
          <p:nvPr/>
        </p:nvSpPr>
        <p:spPr>
          <a:xfrm>
            <a:off x="10372068" y="5258145"/>
            <a:ext cx="1645920" cy="758952"/>
          </a:xfrm>
          <a:prstGeom prst="flowChartAlternateProcess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13-14hrs - max mobile 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8-9hrs - max desktop users</a:t>
            </a:r>
          </a:p>
        </p:txBody>
      </p:sp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6463" y="568378"/>
            <a:ext cx="10058400" cy="320066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500" dirty="0"/>
              <a:t>Use Case #2: User Funnel Analysis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7C30D-64CE-9136-66AA-92F34F8B1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19" y="6465731"/>
            <a:ext cx="365866" cy="3273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E4DC81-5A4B-4201-52D5-0835BF5F73DF}"/>
              </a:ext>
            </a:extLst>
          </p:cNvPr>
          <p:cNvSpPr/>
          <p:nvPr/>
        </p:nvSpPr>
        <p:spPr>
          <a:xfrm>
            <a:off x="2442501" y="379158"/>
            <a:ext cx="87923" cy="548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D4F5662D-D7DB-B106-B4A6-11C6BEF48F2C}"/>
              </a:ext>
            </a:extLst>
          </p:cNvPr>
          <p:cNvSpPr/>
          <p:nvPr/>
        </p:nvSpPr>
        <p:spPr>
          <a:xfrm>
            <a:off x="4730288" y="4798507"/>
            <a:ext cx="2731422" cy="484069"/>
          </a:xfrm>
          <a:prstGeom prst="flowChartAlternateProcess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Our Solution Approach</a:t>
            </a:r>
            <a:endParaRPr lang="en-IN" sz="20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283D6A-1728-BC67-94D5-07DEFC9AEDC7}"/>
              </a:ext>
            </a:extLst>
          </p:cNvPr>
          <p:cNvSpPr txBox="1"/>
          <p:nvPr/>
        </p:nvSpPr>
        <p:spPr>
          <a:xfrm>
            <a:off x="1107830" y="5274348"/>
            <a:ext cx="114739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1. Filtered the users who visited only the homepage to calculate the bounce rate </a:t>
            </a:r>
            <a:endParaRPr lang="en-IN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230D19-1F02-4E9D-B3EE-572FD520F389}"/>
              </a:ext>
            </a:extLst>
          </p:cNvPr>
          <p:cNvSpPr txBox="1"/>
          <p:nvPr/>
        </p:nvSpPr>
        <p:spPr>
          <a:xfrm>
            <a:off x="1107829" y="5542555"/>
            <a:ext cx="117172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2. Filtering out the bouncers, the remaining users have been classified into two categories, 1. who read at least one article 2. who visited another page but didn’t read any article </a:t>
            </a:r>
            <a:endParaRPr lang="en-IN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88D66C-BE3E-F9EA-1561-BB1E249C66C8}"/>
              </a:ext>
            </a:extLst>
          </p:cNvPr>
          <p:cNvSpPr txBox="1"/>
          <p:nvPr/>
        </p:nvSpPr>
        <p:spPr>
          <a:xfrm>
            <a:off x="1107828" y="5855213"/>
            <a:ext cx="117172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3. Analyzed the top 5 customers of each category </a:t>
            </a:r>
            <a:endParaRPr lang="en-IN" sz="110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6B76F4E-D1F9-EA92-8A29-550B1EF7A99F}"/>
              </a:ext>
            </a:extLst>
          </p:cNvPr>
          <p:cNvGrpSpPr/>
          <p:nvPr/>
        </p:nvGrpSpPr>
        <p:grpSpPr>
          <a:xfrm>
            <a:off x="1107828" y="2457722"/>
            <a:ext cx="1620997" cy="1854200"/>
            <a:chOff x="4430745" y="2910975"/>
            <a:chExt cx="1620997" cy="185420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9E388DE-9A9F-03D4-52D3-BE45635E22A7}"/>
                </a:ext>
              </a:extLst>
            </p:cNvPr>
            <p:cNvGrpSpPr/>
            <p:nvPr/>
          </p:nvGrpSpPr>
          <p:grpSpPr>
            <a:xfrm>
              <a:off x="4430745" y="2910975"/>
              <a:ext cx="1620997" cy="606666"/>
              <a:chOff x="4035036" y="3815868"/>
              <a:chExt cx="3158866" cy="606666"/>
            </a:xfrm>
          </p:grpSpPr>
          <p:sp>
            <p:nvSpPr>
              <p:cNvPr id="13" name="Trapezoid 12">
                <a:extLst>
                  <a:ext uri="{FF2B5EF4-FFF2-40B4-BE49-F238E27FC236}">
                    <a16:creationId xmlns:a16="http://schemas.microsoft.com/office/drawing/2014/main" id="{3250F882-E8BD-1B23-8A8F-44F910CE030A}"/>
                  </a:ext>
                </a:extLst>
              </p:cNvPr>
              <p:cNvSpPr/>
              <p:nvPr/>
            </p:nvSpPr>
            <p:spPr>
              <a:xfrm flipV="1">
                <a:off x="4035037" y="3932207"/>
                <a:ext cx="3158865" cy="490327"/>
              </a:xfrm>
              <a:prstGeom prst="trapezoid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14" name="Flowchart: Connector 13">
                <a:extLst>
                  <a:ext uri="{FF2B5EF4-FFF2-40B4-BE49-F238E27FC236}">
                    <a16:creationId xmlns:a16="http://schemas.microsoft.com/office/drawing/2014/main" id="{55551F78-912A-1354-6400-FC59C94F8F62}"/>
                  </a:ext>
                </a:extLst>
              </p:cNvPr>
              <p:cNvSpPr/>
              <p:nvPr/>
            </p:nvSpPr>
            <p:spPr>
              <a:xfrm>
                <a:off x="4035036" y="3815868"/>
                <a:ext cx="3158865" cy="261610"/>
              </a:xfrm>
              <a:prstGeom prst="flowChartConnector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D0DB284-0089-1665-1E2B-361098CE670D}"/>
                </a:ext>
              </a:extLst>
            </p:cNvPr>
            <p:cNvGrpSpPr/>
            <p:nvPr/>
          </p:nvGrpSpPr>
          <p:grpSpPr>
            <a:xfrm>
              <a:off x="4640535" y="3533181"/>
              <a:ext cx="1217879" cy="606666"/>
              <a:chOff x="4035036" y="3815868"/>
              <a:chExt cx="3158866" cy="606666"/>
            </a:xfrm>
          </p:grpSpPr>
          <p:sp>
            <p:nvSpPr>
              <p:cNvPr id="21" name="Trapezoid 20">
                <a:extLst>
                  <a:ext uri="{FF2B5EF4-FFF2-40B4-BE49-F238E27FC236}">
                    <a16:creationId xmlns:a16="http://schemas.microsoft.com/office/drawing/2014/main" id="{A63938FC-0471-B092-54FF-1F794177883E}"/>
                  </a:ext>
                </a:extLst>
              </p:cNvPr>
              <p:cNvSpPr/>
              <p:nvPr/>
            </p:nvSpPr>
            <p:spPr>
              <a:xfrm flipV="1">
                <a:off x="4035037" y="3932207"/>
                <a:ext cx="3158865" cy="490327"/>
              </a:xfrm>
              <a:prstGeom prst="trapezoid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22" name="Flowchart: Connector 21">
                <a:extLst>
                  <a:ext uri="{FF2B5EF4-FFF2-40B4-BE49-F238E27FC236}">
                    <a16:creationId xmlns:a16="http://schemas.microsoft.com/office/drawing/2014/main" id="{EDBE775C-7E44-70B4-99FF-1DB262CC9457}"/>
                  </a:ext>
                </a:extLst>
              </p:cNvPr>
              <p:cNvSpPr/>
              <p:nvPr/>
            </p:nvSpPr>
            <p:spPr>
              <a:xfrm>
                <a:off x="4035036" y="3815868"/>
                <a:ext cx="3158865" cy="261610"/>
              </a:xfrm>
              <a:prstGeom prst="flowChartConnector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E601A65-8A09-1785-BB22-D245F6B55A14}"/>
                </a:ext>
              </a:extLst>
            </p:cNvPr>
            <p:cNvGrpSpPr/>
            <p:nvPr/>
          </p:nvGrpSpPr>
          <p:grpSpPr>
            <a:xfrm>
              <a:off x="4833559" y="4158509"/>
              <a:ext cx="831828" cy="606666"/>
              <a:chOff x="4035036" y="3815868"/>
              <a:chExt cx="3158866" cy="606666"/>
            </a:xfrm>
          </p:grpSpPr>
          <p:sp>
            <p:nvSpPr>
              <p:cNvPr id="29" name="Trapezoid 28">
                <a:extLst>
                  <a:ext uri="{FF2B5EF4-FFF2-40B4-BE49-F238E27FC236}">
                    <a16:creationId xmlns:a16="http://schemas.microsoft.com/office/drawing/2014/main" id="{4746D7CB-2879-3201-6D6F-453E2DBC33D6}"/>
                  </a:ext>
                </a:extLst>
              </p:cNvPr>
              <p:cNvSpPr/>
              <p:nvPr/>
            </p:nvSpPr>
            <p:spPr>
              <a:xfrm flipV="1">
                <a:off x="4035037" y="3932207"/>
                <a:ext cx="3158865" cy="490327"/>
              </a:xfrm>
              <a:prstGeom prst="trapezoid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0" name="Flowchart: Connector 29">
                <a:extLst>
                  <a:ext uri="{FF2B5EF4-FFF2-40B4-BE49-F238E27FC236}">
                    <a16:creationId xmlns:a16="http://schemas.microsoft.com/office/drawing/2014/main" id="{242EC2A2-EDBE-094C-2296-68154CC9A861}"/>
                  </a:ext>
                </a:extLst>
              </p:cNvPr>
              <p:cNvSpPr/>
              <p:nvPr/>
            </p:nvSpPr>
            <p:spPr>
              <a:xfrm>
                <a:off x="4035036" y="3815868"/>
                <a:ext cx="3158865" cy="261610"/>
              </a:xfrm>
              <a:prstGeom prst="flowChartConnector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</p:grpSp>
      </p:grp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60A52CCD-F466-D24F-B225-D03DDBA3DA61}"/>
              </a:ext>
            </a:extLst>
          </p:cNvPr>
          <p:cNvSpPr/>
          <p:nvPr/>
        </p:nvSpPr>
        <p:spPr>
          <a:xfrm>
            <a:off x="2871391" y="2574061"/>
            <a:ext cx="2024743" cy="484632"/>
          </a:xfrm>
          <a:prstGeom prst="chevron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Home Page +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Home Page/Any Page + Home Page / Article 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3" name="Arrow: Chevron 32">
            <a:extLst>
              <a:ext uri="{FF2B5EF4-FFF2-40B4-BE49-F238E27FC236}">
                <a16:creationId xmlns:a16="http://schemas.microsoft.com/office/drawing/2014/main" id="{744A5227-F5FD-1881-2FF5-E76FE27C6FA2}"/>
              </a:ext>
            </a:extLst>
          </p:cNvPr>
          <p:cNvSpPr/>
          <p:nvPr/>
        </p:nvSpPr>
        <p:spPr>
          <a:xfrm>
            <a:off x="2631905" y="3185456"/>
            <a:ext cx="2024743" cy="484632"/>
          </a:xfrm>
          <a:prstGeom prst="chevron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Home Page/Any Page + Home Page / Article 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4" name="Arrow: Chevron 33">
            <a:extLst>
              <a:ext uri="{FF2B5EF4-FFF2-40B4-BE49-F238E27FC236}">
                <a16:creationId xmlns:a16="http://schemas.microsoft.com/office/drawing/2014/main" id="{D8195D3A-3C54-8A96-1D7B-F2ACD68C8CE8}"/>
              </a:ext>
            </a:extLst>
          </p:cNvPr>
          <p:cNvSpPr/>
          <p:nvPr/>
        </p:nvSpPr>
        <p:spPr>
          <a:xfrm>
            <a:off x="2442501" y="3783329"/>
            <a:ext cx="2024743" cy="484632"/>
          </a:xfrm>
          <a:prstGeom prst="chevron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Home Page / Article 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6" name="Flowchart: Alternate Process 35">
            <a:extLst>
              <a:ext uri="{FF2B5EF4-FFF2-40B4-BE49-F238E27FC236}">
                <a16:creationId xmlns:a16="http://schemas.microsoft.com/office/drawing/2014/main" id="{D24F418A-09C4-6CB0-8A32-E481E32A4BA2}"/>
              </a:ext>
            </a:extLst>
          </p:cNvPr>
          <p:cNvSpPr/>
          <p:nvPr/>
        </p:nvSpPr>
        <p:spPr>
          <a:xfrm>
            <a:off x="4996963" y="1964322"/>
            <a:ext cx="1984248" cy="1216152"/>
          </a:xfrm>
          <a:prstGeom prst="flowChartAlternateProcess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Malappuram – India – mobile -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Loyal –1hr</a:t>
            </a: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37" name="Flowchart: Alternate Process 36">
            <a:extLst>
              <a:ext uri="{FF2B5EF4-FFF2-40B4-BE49-F238E27FC236}">
                <a16:creationId xmlns:a16="http://schemas.microsoft.com/office/drawing/2014/main" id="{9E702A74-385C-33DD-E3EA-2386D3456856}"/>
              </a:ext>
            </a:extLst>
          </p:cNvPr>
          <p:cNvSpPr/>
          <p:nvPr/>
        </p:nvSpPr>
        <p:spPr>
          <a:xfrm>
            <a:off x="7296768" y="1964322"/>
            <a:ext cx="1984248" cy="1216152"/>
          </a:xfrm>
          <a:prstGeom prst="flowChartAlternateProcess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Delhi – India– desktop – 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Returning – 7hrs</a:t>
            </a: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38" name="Flowchart: Alternate Process 37">
            <a:extLst>
              <a:ext uri="{FF2B5EF4-FFF2-40B4-BE49-F238E27FC236}">
                <a16:creationId xmlns:a16="http://schemas.microsoft.com/office/drawing/2014/main" id="{0BBE2B54-8524-D99D-0CE6-012520707118}"/>
              </a:ext>
            </a:extLst>
          </p:cNvPr>
          <p:cNvSpPr/>
          <p:nvPr/>
        </p:nvSpPr>
        <p:spPr>
          <a:xfrm>
            <a:off x="9564724" y="1952224"/>
            <a:ext cx="1984248" cy="1216152"/>
          </a:xfrm>
          <a:prstGeom prst="flowChartAlternateProcess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Ghaziabad – India – mobile –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 Loyal – 2hrs</a:t>
            </a: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39" name="Flowchart: Alternate Process 38">
            <a:extLst>
              <a:ext uri="{FF2B5EF4-FFF2-40B4-BE49-F238E27FC236}">
                <a16:creationId xmlns:a16="http://schemas.microsoft.com/office/drawing/2014/main" id="{59C28764-5E7C-36FC-95A7-308910E33DA9}"/>
              </a:ext>
            </a:extLst>
          </p:cNvPr>
          <p:cNvSpPr/>
          <p:nvPr/>
        </p:nvSpPr>
        <p:spPr>
          <a:xfrm>
            <a:off x="6313360" y="3309131"/>
            <a:ext cx="1982262" cy="1215453"/>
          </a:xfrm>
          <a:prstGeom prst="flowChartAlternateProcess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Malappuram – India – desktop– Returning – 2hrs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40" name="Flowchart: Alternate Process 39">
            <a:extLst>
              <a:ext uri="{FF2B5EF4-FFF2-40B4-BE49-F238E27FC236}">
                <a16:creationId xmlns:a16="http://schemas.microsoft.com/office/drawing/2014/main" id="{B42570D9-AEE0-73C5-91BA-5E6EE9080530}"/>
              </a:ext>
            </a:extLst>
          </p:cNvPr>
          <p:cNvSpPr/>
          <p:nvPr/>
        </p:nvSpPr>
        <p:spPr>
          <a:xfrm>
            <a:off x="8566411" y="3306600"/>
            <a:ext cx="1982262" cy="1215453"/>
          </a:xfrm>
          <a:prstGeom prst="flowChartAlternateProcess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bg1"/>
                </a:solidFill>
              </a:rPr>
              <a:t>Tellicherry</a:t>
            </a:r>
            <a:r>
              <a:rPr lang="en-US" sz="1600" dirty="0">
                <a:solidFill>
                  <a:schemeClr val="bg1"/>
                </a:solidFill>
              </a:rPr>
              <a:t> – India – desktop – 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Loyal – 5hrs</a:t>
            </a:r>
            <a:endParaRPr lang="en-IN" sz="1600" dirty="0">
              <a:solidFill>
                <a:schemeClr val="bg1"/>
              </a:solidFill>
            </a:endParaRPr>
          </a:p>
        </p:txBody>
      </p:sp>
      <p:sp>
        <p:nvSpPr>
          <p:cNvPr id="46" name="Arrow: Pentagon 45">
            <a:extLst>
              <a:ext uri="{FF2B5EF4-FFF2-40B4-BE49-F238E27FC236}">
                <a16:creationId xmlns:a16="http://schemas.microsoft.com/office/drawing/2014/main" id="{A1E7E0E7-C922-7F01-A49A-144F9243F78E}"/>
              </a:ext>
            </a:extLst>
          </p:cNvPr>
          <p:cNvSpPr/>
          <p:nvPr/>
        </p:nvSpPr>
        <p:spPr>
          <a:xfrm>
            <a:off x="4733195" y="1364285"/>
            <a:ext cx="6714390" cy="411642"/>
          </a:xfrm>
          <a:prstGeom prst="homePlat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Top 5 Article Readers’ Profile (City, Country, Device Used, User Type, Time) </a:t>
            </a:r>
            <a:endParaRPr lang="en-IN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7736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789" y="303358"/>
            <a:ext cx="10636933" cy="320066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500" dirty="0"/>
              <a:t>Use Case #3: Topic Modeling by Dimensionality Reduction Technique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7C30D-64CE-9136-66AA-92F34F8B1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19" y="6465731"/>
            <a:ext cx="365866" cy="3273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E4DC81-5A4B-4201-52D5-0835BF5F73DF}"/>
              </a:ext>
            </a:extLst>
          </p:cNvPr>
          <p:cNvSpPr/>
          <p:nvPr/>
        </p:nvSpPr>
        <p:spPr>
          <a:xfrm>
            <a:off x="1097866" y="156531"/>
            <a:ext cx="87923" cy="548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232BDF9F-578E-BCCD-8502-250895B5B382}"/>
              </a:ext>
            </a:extLst>
          </p:cNvPr>
          <p:cNvSpPr/>
          <p:nvPr/>
        </p:nvSpPr>
        <p:spPr>
          <a:xfrm>
            <a:off x="4499226" y="700957"/>
            <a:ext cx="2731422" cy="394436"/>
          </a:xfrm>
          <a:prstGeom prst="flowChartAlternateProcess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Our Solution Approach</a:t>
            </a:r>
            <a:endParaRPr lang="en-IN" sz="20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6FD1A5-81ED-DB5A-80B9-5F35B8E592C1}"/>
              </a:ext>
            </a:extLst>
          </p:cNvPr>
          <p:cNvSpPr txBox="1"/>
          <p:nvPr/>
        </p:nvSpPr>
        <p:spPr>
          <a:xfrm>
            <a:off x="1143004" y="1106798"/>
            <a:ext cx="114739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1. Preprocessed the section feature using NLTK library by removing STOPWORDS, stemming and lemmatizing words etc. </a:t>
            </a:r>
            <a:endParaRPr lang="en-IN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2FF8D0-39A8-BD76-FAE8-E0C27BD2B8E5}"/>
              </a:ext>
            </a:extLst>
          </p:cNvPr>
          <p:cNvSpPr txBox="1"/>
          <p:nvPr/>
        </p:nvSpPr>
        <p:spPr>
          <a:xfrm>
            <a:off x="1143004" y="1402282"/>
            <a:ext cx="114739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2. Converted the text into embeddings using TFIDF</a:t>
            </a:r>
            <a:endParaRPr lang="en-IN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9C99B5-6A8B-9ADC-1997-C0D754742D80}"/>
              </a:ext>
            </a:extLst>
          </p:cNvPr>
          <p:cNvSpPr txBox="1"/>
          <p:nvPr/>
        </p:nvSpPr>
        <p:spPr>
          <a:xfrm>
            <a:off x="1143004" y="1697766"/>
            <a:ext cx="700746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3. Used LatentDirichletLAllocation aka LDA technique to reduce number of topics read by different users</a:t>
            </a:r>
            <a:endParaRPr lang="en-IN" sz="1100" dirty="0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4AA0DB7-4872-B410-E32E-81CAD8AE5A05}"/>
              </a:ext>
            </a:extLst>
          </p:cNvPr>
          <p:cNvGrpSpPr/>
          <p:nvPr/>
        </p:nvGrpSpPr>
        <p:grpSpPr>
          <a:xfrm>
            <a:off x="1156432" y="2098758"/>
            <a:ext cx="9144000" cy="3840480"/>
            <a:chOff x="1156432" y="1949290"/>
            <a:chExt cx="10146058" cy="4422844"/>
          </a:xfrm>
        </p:grpSpPr>
        <p:sp>
          <p:nvSpPr>
            <p:cNvPr id="11" name="Arrow: Pentagon 10">
              <a:extLst>
                <a:ext uri="{FF2B5EF4-FFF2-40B4-BE49-F238E27FC236}">
                  <a16:creationId xmlns:a16="http://schemas.microsoft.com/office/drawing/2014/main" id="{7B918AA3-B64C-0132-467C-A5330EC0DFE5}"/>
                </a:ext>
              </a:extLst>
            </p:cNvPr>
            <p:cNvSpPr/>
            <p:nvPr/>
          </p:nvSpPr>
          <p:spPr>
            <a:xfrm>
              <a:off x="1215048" y="1951611"/>
              <a:ext cx="1371600" cy="365760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Topic 1</a:t>
              </a:r>
              <a:endParaRPr lang="en-IN" sz="1400" dirty="0">
                <a:solidFill>
                  <a:schemeClr val="tx1"/>
                </a:solidFill>
              </a:endParaRPr>
            </a:p>
          </p:txBody>
        </p:sp>
        <p:sp>
          <p:nvSpPr>
            <p:cNvPr id="12" name="Arrow: Chevron 11">
              <a:extLst>
                <a:ext uri="{FF2B5EF4-FFF2-40B4-BE49-F238E27FC236}">
                  <a16:creationId xmlns:a16="http://schemas.microsoft.com/office/drawing/2014/main" id="{F7B4E746-81BF-FCA8-4864-75D1537C4EB6}"/>
                </a:ext>
              </a:extLst>
            </p:cNvPr>
            <p:cNvSpPr/>
            <p:nvPr/>
          </p:nvSpPr>
          <p:spPr>
            <a:xfrm>
              <a:off x="2626463" y="1949290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Latest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13" name="Arrow: Chevron 12">
              <a:extLst>
                <a:ext uri="{FF2B5EF4-FFF2-40B4-BE49-F238E27FC236}">
                  <a16:creationId xmlns:a16="http://schemas.microsoft.com/office/drawing/2014/main" id="{93D1CB4F-2852-274B-9B05-22AFB61E5FBE}"/>
                </a:ext>
              </a:extLst>
            </p:cNvPr>
            <p:cNvSpPr/>
            <p:nvPr/>
          </p:nvSpPr>
          <p:spPr>
            <a:xfrm>
              <a:off x="4382489" y="1949290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news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14" name="Arrow: Chevron 13">
              <a:extLst>
                <a:ext uri="{FF2B5EF4-FFF2-40B4-BE49-F238E27FC236}">
                  <a16:creationId xmlns:a16="http://schemas.microsoft.com/office/drawing/2014/main" id="{322A8F55-0B5F-4D51-D3CF-FBEA224C9855}"/>
                </a:ext>
              </a:extLst>
            </p:cNvPr>
            <p:cNvSpPr/>
            <p:nvPr/>
          </p:nvSpPr>
          <p:spPr>
            <a:xfrm>
              <a:off x="6211289" y="1967775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tx1"/>
                  </a:solidFill>
                </a:rPr>
                <a:t>pravashi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15" name="Arrow: Chevron 14">
              <a:extLst>
                <a:ext uri="{FF2B5EF4-FFF2-40B4-BE49-F238E27FC236}">
                  <a16:creationId xmlns:a16="http://schemas.microsoft.com/office/drawing/2014/main" id="{795A7D0C-5800-C869-6BA2-E013B600D08D}"/>
                </a:ext>
              </a:extLst>
            </p:cNvPr>
            <p:cNvSpPr/>
            <p:nvPr/>
          </p:nvSpPr>
          <p:spPr>
            <a:xfrm>
              <a:off x="7984899" y="1967775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lifestyle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16" name="Arrow: Chevron 15">
              <a:extLst>
                <a:ext uri="{FF2B5EF4-FFF2-40B4-BE49-F238E27FC236}">
                  <a16:creationId xmlns:a16="http://schemas.microsoft.com/office/drawing/2014/main" id="{F3AA9A29-5CA9-6077-EAA7-1F7C63260967}"/>
                </a:ext>
              </a:extLst>
            </p:cNvPr>
            <p:cNvSpPr/>
            <p:nvPr/>
          </p:nvSpPr>
          <p:spPr>
            <a:xfrm>
              <a:off x="9748010" y="1967775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tx1"/>
                  </a:solidFill>
                </a:rPr>
                <a:t>uae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17" name="Arrow: Pentagon 16">
              <a:extLst>
                <a:ext uri="{FF2B5EF4-FFF2-40B4-BE49-F238E27FC236}">
                  <a16:creationId xmlns:a16="http://schemas.microsoft.com/office/drawing/2014/main" id="{E3DD2CB5-CE07-2626-9BB4-5E3F876D3F96}"/>
                </a:ext>
              </a:extLst>
            </p:cNvPr>
            <p:cNvSpPr/>
            <p:nvPr/>
          </p:nvSpPr>
          <p:spPr>
            <a:xfrm>
              <a:off x="1200393" y="2420534"/>
              <a:ext cx="1371600" cy="365760"/>
            </a:xfrm>
            <a:prstGeom prst="homePlat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Topic 2</a:t>
              </a:r>
              <a:endParaRPr lang="en-IN" sz="1400" dirty="0"/>
            </a:p>
          </p:txBody>
        </p:sp>
        <p:sp>
          <p:nvSpPr>
            <p:cNvPr id="18" name="Arrow: Chevron 17">
              <a:extLst>
                <a:ext uri="{FF2B5EF4-FFF2-40B4-BE49-F238E27FC236}">
                  <a16:creationId xmlns:a16="http://schemas.microsoft.com/office/drawing/2014/main" id="{9DB29ABC-F723-B669-15AA-8506150FD7FD}"/>
                </a:ext>
              </a:extLst>
            </p:cNvPr>
            <p:cNvSpPr/>
            <p:nvPr/>
          </p:nvSpPr>
          <p:spPr>
            <a:xfrm>
              <a:off x="2611808" y="2418213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music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19" name="Arrow: Chevron 18">
              <a:extLst>
                <a:ext uri="{FF2B5EF4-FFF2-40B4-BE49-F238E27FC236}">
                  <a16:creationId xmlns:a16="http://schemas.microsoft.com/office/drawing/2014/main" id="{4DA32A7B-C24D-02F2-9CD5-8BAE24269B5B}"/>
                </a:ext>
              </a:extLst>
            </p:cNvPr>
            <p:cNvSpPr/>
            <p:nvPr/>
          </p:nvSpPr>
          <p:spPr>
            <a:xfrm>
              <a:off x="4367834" y="2418213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movies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20" name="Arrow: Chevron 19">
              <a:extLst>
                <a:ext uri="{FF2B5EF4-FFF2-40B4-BE49-F238E27FC236}">
                  <a16:creationId xmlns:a16="http://schemas.microsoft.com/office/drawing/2014/main" id="{BB0A820B-F40B-ADE9-D7D4-EAF79718443D}"/>
                </a:ext>
              </a:extLst>
            </p:cNvPr>
            <p:cNvSpPr/>
            <p:nvPr/>
          </p:nvSpPr>
          <p:spPr>
            <a:xfrm>
              <a:off x="6196634" y="2436698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auto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21" name="Arrow: Chevron 20">
              <a:extLst>
                <a:ext uri="{FF2B5EF4-FFF2-40B4-BE49-F238E27FC236}">
                  <a16:creationId xmlns:a16="http://schemas.microsoft.com/office/drawing/2014/main" id="{FFD76E8E-4BCB-1263-F128-8DEC42FAA7F6}"/>
                </a:ext>
              </a:extLst>
            </p:cNvPr>
            <p:cNvSpPr/>
            <p:nvPr/>
          </p:nvSpPr>
          <p:spPr>
            <a:xfrm>
              <a:off x="7970244" y="2436698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regular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22" name="Arrow: Chevron 21">
              <a:extLst>
                <a:ext uri="{FF2B5EF4-FFF2-40B4-BE49-F238E27FC236}">
                  <a16:creationId xmlns:a16="http://schemas.microsoft.com/office/drawing/2014/main" id="{DA6596AC-256C-C8F9-9099-91FBFDDBD0A1}"/>
                </a:ext>
              </a:extLst>
            </p:cNvPr>
            <p:cNvSpPr/>
            <p:nvPr/>
          </p:nvSpPr>
          <p:spPr>
            <a:xfrm>
              <a:off x="9733355" y="2436698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article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23" name="Arrow: Pentagon 22">
              <a:extLst>
                <a:ext uri="{FF2B5EF4-FFF2-40B4-BE49-F238E27FC236}">
                  <a16:creationId xmlns:a16="http://schemas.microsoft.com/office/drawing/2014/main" id="{E474AC3F-0D2A-ED66-D9ED-C2C52CC3C592}"/>
                </a:ext>
              </a:extLst>
            </p:cNvPr>
            <p:cNvSpPr/>
            <p:nvPr/>
          </p:nvSpPr>
          <p:spPr>
            <a:xfrm>
              <a:off x="1200395" y="2877735"/>
              <a:ext cx="1371600" cy="365760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Topic 3</a:t>
              </a:r>
              <a:endParaRPr lang="en-IN" sz="1400" dirty="0">
                <a:solidFill>
                  <a:schemeClr val="tx1"/>
                </a:solidFill>
              </a:endParaRPr>
            </a:p>
          </p:txBody>
        </p:sp>
        <p:sp>
          <p:nvSpPr>
            <p:cNvPr id="24" name="Arrow: Chevron 23">
              <a:extLst>
                <a:ext uri="{FF2B5EF4-FFF2-40B4-BE49-F238E27FC236}">
                  <a16:creationId xmlns:a16="http://schemas.microsoft.com/office/drawing/2014/main" id="{83E4FBAA-AE8C-F6D3-4B9E-06934A98E35F}"/>
                </a:ext>
              </a:extLst>
            </p:cNvPr>
            <p:cNvSpPr/>
            <p:nvPr/>
          </p:nvSpPr>
          <p:spPr>
            <a:xfrm>
              <a:off x="2611810" y="2875414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crime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25" name="Arrow: Chevron 24">
              <a:extLst>
                <a:ext uri="{FF2B5EF4-FFF2-40B4-BE49-F238E27FC236}">
                  <a16:creationId xmlns:a16="http://schemas.microsoft.com/office/drawing/2014/main" id="{111B9393-EB03-8A7C-7D5C-9C7DB03264B0}"/>
                </a:ext>
              </a:extLst>
            </p:cNvPr>
            <p:cNvSpPr/>
            <p:nvPr/>
          </p:nvSpPr>
          <p:spPr>
            <a:xfrm>
              <a:off x="4367836" y="2875414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video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26" name="Arrow: Chevron 25">
              <a:extLst>
                <a:ext uri="{FF2B5EF4-FFF2-40B4-BE49-F238E27FC236}">
                  <a16:creationId xmlns:a16="http://schemas.microsoft.com/office/drawing/2014/main" id="{F90B46E8-FDDB-003C-F844-F727002538B6}"/>
                </a:ext>
              </a:extLst>
            </p:cNvPr>
            <p:cNvSpPr/>
            <p:nvPr/>
          </p:nvSpPr>
          <p:spPr>
            <a:xfrm>
              <a:off x="6196636" y="2893899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article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27" name="Arrow: Chevron 26">
              <a:extLst>
                <a:ext uri="{FF2B5EF4-FFF2-40B4-BE49-F238E27FC236}">
                  <a16:creationId xmlns:a16="http://schemas.microsoft.com/office/drawing/2014/main" id="{EC2BCB74-CFDE-2F15-C6FE-5F9DE0643AC1}"/>
                </a:ext>
              </a:extLst>
            </p:cNvPr>
            <p:cNvSpPr/>
            <p:nvPr/>
          </p:nvSpPr>
          <p:spPr>
            <a:xfrm>
              <a:off x="7970246" y="2893899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regular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28" name="Arrow: Chevron 27">
              <a:extLst>
                <a:ext uri="{FF2B5EF4-FFF2-40B4-BE49-F238E27FC236}">
                  <a16:creationId xmlns:a16="http://schemas.microsoft.com/office/drawing/2014/main" id="{47CFC829-7D73-4CDB-E74E-60F363649B74}"/>
                </a:ext>
              </a:extLst>
            </p:cNvPr>
            <p:cNvSpPr/>
            <p:nvPr/>
          </p:nvSpPr>
          <p:spPr>
            <a:xfrm>
              <a:off x="9733357" y="2893899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news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29" name="Arrow: Pentagon 28">
              <a:extLst>
                <a:ext uri="{FF2B5EF4-FFF2-40B4-BE49-F238E27FC236}">
                  <a16:creationId xmlns:a16="http://schemas.microsoft.com/office/drawing/2014/main" id="{F3EBA554-C605-A7F2-5E9D-B05039B37DCF}"/>
                </a:ext>
              </a:extLst>
            </p:cNvPr>
            <p:cNvSpPr/>
            <p:nvPr/>
          </p:nvSpPr>
          <p:spPr>
            <a:xfrm>
              <a:off x="1191603" y="3334935"/>
              <a:ext cx="1371600" cy="365760"/>
            </a:xfrm>
            <a:prstGeom prst="homePlat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Topic 4</a:t>
              </a:r>
              <a:endParaRPr lang="en-IN" sz="1400" dirty="0"/>
            </a:p>
          </p:txBody>
        </p:sp>
        <p:sp>
          <p:nvSpPr>
            <p:cNvPr id="30" name="Arrow: Chevron 29">
              <a:extLst>
                <a:ext uri="{FF2B5EF4-FFF2-40B4-BE49-F238E27FC236}">
                  <a16:creationId xmlns:a16="http://schemas.microsoft.com/office/drawing/2014/main" id="{D56492D6-DCF6-E467-431C-0BAB0F1728BB}"/>
                </a:ext>
              </a:extLst>
            </p:cNvPr>
            <p:cNvSpPr/>
            <p:nvPr/>
          </p:nvSpPr>
          <p:spPr>
            <a:xfrm>
              <a:off x="2603018" y="3332614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literature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31" name="Arrow: Chevron 30">
              <a:extLst>
                <a:ext uri="{FF2B5EF4-FFF2-40B4-BE49-F238E27FC236}">
                  <a16:creationId xmlns:a16="http://schemas.microsoft.com/office/drawing/2014/main" id="{7D5A2FAE-FF40-B057-FC6D-C46AA7205B00}"/>
                </a:ext>
              </a:extLst>
            </p:cNvPr>
            <p:cNvSpPr/>
            <p:nvPr/>
          </p:nvSpPr>
          <p:spPr>
            <a:xfrm>
              <a:off x="4359044" y="3332614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features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32" name="Arrow: Chevron 31">
              <a:extLst>
                <a:ext uri="{FF2B5EF4-FFF2-40B4-BE49-F238E27FC236}">
                  <a16:creationId xmlns:a16="http://schemas.microsoft.com/office/drawing/2014/main" id="{31096393-41FD-1343-EF1F-2A0C6A58B6F3}"/>
                </a:ext>
              </a:extLst>
            </p:cNvPr>
            <p:cNvSpPr/>
            <p:nvPr/>
          </p:nvSpPr>
          <p:spPr>
            <a:xfrm>
              <a:off x="6187844" y="3351099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health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33" name="Arrow: Chevron 32">
              <a:extLst>
                <a:ext uri="{FF2B5EF4-FFF2-40B4-BE49-F238E27FC236}">
                  <a16:creationId xmlns:a16="http://schemas.microsoft.com/office/drawing/2014/main" id="{1665F3DB-C0DD-DC29-7343-DBD9A0AD6A99}"/>
                </a:ext>
              </a:extLst>
            </p:cNvPr>
            <p:cNvSpPr/>
            <p:nvPr/>
          </p:nvSpPr>
          <p:spPr>
            <a:xfrm>
              <a:off x="7961454" y="3351099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regular 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34" name="Arrow: Chevron 33">
              <a:extLst>
                <a:ext uri="{FF2B5EF4-FFF2-40B4-BE49-F238E27FC236}">
                  <a16:creationId xmlns:a16="http://schemas.microsoft.com/office/drawing/2014/main" id="{8D5F7195-0785-3C6C-0F8F-8C094D4A0FB4}"/>
                </a:ext>
              </a:extLst>
            </p:cNvPr>
            <p:cNvSpPr/>
            <p:nvPr/>
          </p:nvSpPr>
          <p:spPr>
            <a:xfrm>
              <a:off x="9724565" y="3351099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article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35" name="Arrow: Pentagon 34">
              <a:extLst>
                <a:ext uri="{FF2B5EF4-FFF2-40B4-BE49-F238E27FC236}">
                  <a16:creationId xmlns:a16="http://schemas.microsoft.com/office/drawing/2014/main" id="{98042694-548B-46A7-4D0B-66D2DCCB57CF}"/>
                </a:ext>
              </a:extLst>
            </p:cNvPr>
            <p:cNvSpPr/>
            <p:nvPr/>
          </p:nvSpPr>
          <p:spPr>
            <a:xfrm>
              <a:off x="1191603" y="3809719"/>
              <a:ext cx="1371600" cy="365760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Topic 5</a:t>
              </a:r>
              <a:endParaRPr lang="en-IN" sz="1400" dirty="0">
                <a:solidFill>
                  <a:schemeClr val="tx1"/>
                </a:solidFill>
              </a:endParaRPr>
            </a:p>
          </p:txBody>
        </p:sp>
        <p:sp>
          <p:nvSpPr>
            <p:cNvPr id="36" name="Arrow: Chevron 35">
              <a:extLst>
                <a:ext uri="{FF2B5EF4-FFF2-40B4-BE49-F238E27FC236}">
                  <a16:creationId xmlns:a16="http://schemas.microsoft.com/office/drawing/2014/main" id="{2635C179-9871-3827-43AB-23D998927787}"/>
                </a:ext>
              </a:extLst>
            </p:cNvPr>
            <p:cNvSpPr/>
            <p:nvPr/>
          </p:nvSpPr>
          <p:spPr>
            <a:xfrm>
              <a:off x="2603018" y="3807398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tx1"/>
                  </a:solidFill>
                </a:rPr>
                <a:t>samachar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37" name="Arrow: Chevron 36">
              <a:extLst>
                <a:ext uri="{FF2B5EF4-FFF2-40B4-BE49-F238E27FC236}">
                  <a16:creationId xmlns:a16="http://schemas.microsoft.com/office/drawing/2014/main" id="{A56F894C-2033-1A47-6963-0517FC408BF1}"/>
                </a:ext>
              </a:extLst>
            </p:cNvPr>
            <p:cNvSpPr/>
            <p:nvPr/>
          </p:nvSpPr>
          <p:spPr>
            <a:xfrm>
              <a:off x="4359044" y="3807398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homepage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38" name="Arrow: Chevron 37">
              <a:extLst>
                <a:ext uri="{FF2B5EF4-FFF2-40B4-BE49-F238E27FC236}">
                  <a16:creationId xmlns:a16="http://schemas.microsoft.com/office/drawing/2014/main" id="{22B8A237-01C0-BBA1-52FD-EDC71B8BF859}"/>
                </a:ext>
              </a:extLst>
            </p:cNvPr>
            <p:cNvSpPr/>
            <p:nvPr/>
          </p:nvSpPr>
          <p:spPr>
            <a:xfrm>
              <a:off x="6187844" y="3825883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local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Arrow: Chevron 38">
              <a:extLst>
                <a:ext uri="{FF2B5EF4-FFF2-40B4-BE49-F238E27FC236}">
                  <a16:creationId xmlns:a16="http://schemas.microsoft.com/office/drawing/2014/main" id="{8BBF8E98-3C8E-4DC7-C299-392393951D96}"/>
                </a:ext>
              </a:extLst>
            </p:cNvPr>
            <p:cNvSpPr/>
            <p:nvPr/>
          </p:nvSpPr>
          <p:spPr>
            <a:xfrm>
              <a:off x="7961454" y="3825883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tx1"/>
                  </a:solidFill>
                </a:rPr>
                <a:t>yearender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40" name="Arrow: Chevron 39">
              <a:extLst>
                <a:ext uri="{FF2B5EF4-FFF2-40B4-BE49-F238E27FC236}">
                  <a16:creationId xmlns:a16="http://schemas.microsoft.com/office/drawing/2014/main" id="{9E70FA45-B7F2-3468-0D6F-07AF98CE7D33}"/>
                </a:ext>
              </a:extLst>
            </p:cNvPr>
            <p:cNvSpPr/>
            <p:nvPr/>
          </p:nvSpPr>
          <p:spPr>
            <a:xfrm>
              <a:off x="9724565" y="3825883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article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41" name="Arrow: Pentagon 40">
              <a:extLst>
                <a:ext uri="{FF2B5EF4-FFF2-40B4-BE49-F238E27FC236}">
                  <a16:creationId xmlns:a16="http://schemas.microsoft.com/office/drawing/2014/main" id="{6DE5A15A-4CBC-BFF2-17EC-403298FBFAB4}"/>
                </a:ext>
              </a:extLst>
            </p:cNvPr>
            <p:cNvSpPr/>
            <p:nvPr/>
          </p:nvSpPr>
          <p:spPr>
            <a:xfrm>
              <a:off x="1174016" y="4284504"/>
              <a:ext cx="1371600" cy="365760"/>
            </a:xfrm>
            <a:prstGeom prst="homePlat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Topic 6</a:t>
              </a:r>
              <a:endParaRPr lang="en-IN" sz="1400" dirty="0"/>
            </a:p>
          </p:txBody>
        </p:sp>
        <p:sp>
          <p:nvSpPr>
            <p:cNvPr id="42" name="Arrow: Chevron 41">
              <a:extLst>
                <a:ext uri="{FF2B5EF4-FFF2-40B4-BE49-F238E27FC236}">
                  <a16:creationId xmlns:a16="http://schemas.microsoft.com/office/drawing/2014/main" id="{1E882BA0-D9B5-DDF5-A5D0-5B80A73A1E30}"/>
                </a:ext>
              </a:extLst>
            </p:cNvPr>
            <p:cNvSpPr/>
            <p:nvPr/>
          </p:nvSpPr>
          <p:spPr>
            <a:xfrm>
              <a:off x="2585431" y="4282183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news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43" name="Arrow: Chevron 42">
              <a:extLst>
                <a:ext uri="{FF2B5EF4-FFF2-40B4-BE49-F238E27FC236}">
                  <a16:creationId xmlns:a16="http://schemas.microsoft.com/office/drawing/2014/main" id="{4BE4726E-4A4E-5A68-8D4C-0F83FB884AB6}"/>
                </a:ext>
              </a:extLst>
            </p:cNvPr>
            <p:cNvSpPr/>
            <p:nvPr/>
          </p:nvSpPr>
          <p:spPr>
            <a:xfrm>
              <a:off x="4341457" y="4282183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bg1"/>
                  </a:solidFill>
                </a:rPr>
                <a:t>kerala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44" name="Arrow: Chevron 43">
              <a:extLst>
                <a:ext uri="{FF2B5EF4-FFF2-40B4-BE49-F238E27FC236}">
                  <a16:creationId xmlns:a16="http://schemas.microsoft.com/office/drawing/2014/main" id="{37AB19BF-7DF0-B485-F9A1-81812BF0C7AB}"/>
                </a:ext>
              </a:extLst>
            </p:cNvPr>
            <p:cNvSpPr/>
            <p:nvPr/>
          </p:nvSpPr>
          <p:spPr>
            <a:xfrm>
              <a:off x="6170257" y="4300668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regular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45" name="Arrow: Chevron 44">
              <a:extLst>
                <a:ext uri="{FF2B5EF4-FFF2-40B4-BE49-F238E27FC236}">
                  <a16:creationId xmlns:a16="http://schemas.microsoft.com/office/drawing/2014/main" id="{BDFD6C3C-779C-D387-B863-1D6A840D7808}"/>
                </a:ext>
              </a:extLst>
            </p:cNvPr>
            <p:cNvSpPr/>
            <p:nvPr/>
          </p:nvSpPr>
          <p:spPr>
            <a:xfrm>
              <a:off x="7943867" y="4300668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article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46" name="Arrow: Chevron 45">
              <a:extLst>
                <a:ext uri="{FF2B5EF4-FFF2-40B4-BE49-F238E27FC236}">
                  <a16:creationId xmlns:a16="http://schemas.microsoft.com/office/drawing/2014/main" id="{87C86368-3BAD-4B89-8204-C96AFE62BEB4}"/>
                </a:ext>
              </a:extLst>
            </p:cNvPr>
            <p:cNvSpPr/>
            <p:nvPr/>
          </p:nvSpPr>
          <p:spPr>
            <a:xfrm>
              <a:off x="9706978" y="4300668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world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47" name="Arrow: Pentagon 46">
              <a:extLst>
                <a:ext uri="{FF2B5EF4-FFF2-40B4-BE49-F238E27FC236}">
                  <a16:creationId xmlns:a16="http://schemas.microsoft.com/office/drawing/2014/main" id="{28C7011A-5B90-F361-DD73-4875FB6BDC70}"/>
                </a:ext>
              </a:extLst>
            </p:cNvPr>
            <p:cNvSpPr/>
            <p:nvPr/>
          </p:nvSpPr>
          <p:spPr>
            <a:xfrm>
              <a:off x="1182811" y="4724117"/>
              <a:ext cx="1371600" cy="365760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Topic 7</a:t>
              </a:r>
              <a:endParaRPr lang="en-IN" sz="1400" dirty="0">
                <a:solidFill>
                  <a:schemeClr val="tx1"/>
                </a:solidFill>
              </a:endParaRPr>
            </a:p>
          </p:txBody>
        </p:sp>
        <p:sp>
          <p:nvSpPr>
            <p:cNvPr id="48" name="Arrow: Chevron 47">
              <a:extLst>
                <a:ext uri="{FF2B5EF4-FFF2-40B4-BE49-F238E27FC236}">
                  <a16:creationId xmlns:a16="http://schemas.microsoft.com/office/drawing/2014/main" id="{40AFDFDB-84C3-411D-6158-D9EAB331A3AB}"/>
                </a:ext>
              </a:extLst>
            </p:cNvPr>
            <p:cNvSpPr/>
            <p:nvPr/>
          </p:nvSpPr>
          <p:spPr>
            <a:xfrm>
              <a:off x="2594226" y="4721796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special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49" name="Arrow: Chevron 48">
              <a:extLst>
                <a:ext uri="{FF2B5EF4-FFF2-40B4-BE49-F238E27FC236}">
                  <a16:creationId xmlns:a16="http://schemas.microsoft.com/office/drawing/2014/main" id="{3F6322FA-F0E4-DBDC-37D4-537A32DF7434}"/>
                </a:ext>
              </a:extLst>
            </p:cNvPr>
            <p:cNvSpPr/>
            <p:nvPr/>
          </p:nvSpPr>
          <p:spPr>
            <a:xfrm>
              <a:off x="4350252" y="4721796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money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50" name="Arrow: Chevron 49">
              <a:extLst>
                <a:ext uri="{FF2B5EF4-FFF2-40B4-BE49-F238E27FC236}">
                  <a16:creationId xmlns:a16="http://schemas.microsoft.com/office/drawing/2014/main" id="{4C6AB7BE-EE35-E970-45E9-3AE2D3ED5549}"/>
                </a:ext>
              </a:extLst>
            </p:cNvPr>
            <p:cNvSpPr/>
            <p:nvPr/>
          </p:nvSpPr>
          <p:spPr>
            <a:xfrm>
              <a:off x="6179052" y="4740281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2023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51" name="Arrow: Chevron 50">
              <a:extLst>
                <a:ext uri="{FF2B5EF4-FFF2-40B4-BE49-F238E27FC236}">
                  <a16:creationId xmlns:a16="http://schemas.microsoft.com/office/drawing/2014/main" id="{664F0A75-5D25-8C15-AB10-757636D864ED}"/>
                </a:ext>
              </a:extLst>
            </p:cNvPr>
            <p:cNvSpPr/>
            <p:nvPr/>
          </p:nvSpPr>
          <p:spPr>
            <a:xfrm>
              <a:off x="7952662" y="4740281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pages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52" name="Arrow: Chevron 51">
              <a:extLst>
                <a:ext uri="{FF2B5EF4-FFF2-40B4-BE49-F238E27FC236}">
                  <a16:creationId xmlns:a16="http://schemas.microsoft.com/office/drawing/2014/main" id="{8A14D1BF-1B3B-F323-A196-D0DEE23CBF12}"/>
                </a:ext>
              </a:extLst>
            </p:cNvPr>
            <p:cNvSpPr/>
            <p:nvPr/>
          </p:nvSpPr>
          <p:spPr>
            <a:xfrm>
              <a:off x="9715773" y="4740281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cricket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53" name="Arrow: Pentagon 52">
              <a:extLst>
                <a:ext uri="{FF2B5EF4-FFF2-40B4-BE49-F238E27FC236}">
                  <a16:creationId xmlns:a16="http://schemas.microsoft.com/office/drawing/2014/main" id="{2D012AAB-44DD-594E-67B6-7E84861D3E8A}"/>
                </a:ext>
              </a:extLst>
            </p:cNvPr>
            <p:cNvSpPr/>
            <p:nvPr/>
          </p:nvSpPr>
          <p:spPr>
            <a:xfrm>
              <a:off x="1165225" y="5146148"/>
              <a:ext cx="1371600" cy="365760"/>
            </a:xfrm>
            <a:prstGeom prst="homePlat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Topic 8</a:t>
              </a:r>
              <a:endParaRPr lang="en-IN" sz="1400" dirty="0"/>
            </a:p>
          </p:txBody>
        </p:sp>
        <p:sp>
          <p:nvSpPr>
            <p:cNvPr id="54" name="Arrow: Chevron 53">
              <a:extLst>
                <a:ext uri="{FF2B5EF4-FFF2-40B4-BE49-F238E27FC236}">
                  <a16:creationId xmlns:a16="http://schemas.microsoft.com/office/drawing/2014/main" id="{07F417DB-F45D-17D5-7A7A-450C40D79CE4}"/>
                </a:ext>
              </a:extLst>
            </p:cNvPr>
            <p:cNvSpPr/>
            <p:nvPr/>
          </p:nvSpPr>
          <p:spPr>
            <a:xfrm>
              <a:off x="2576640" y="5143827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environment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55" name="Arrow: Chevron 54">
              <a:extLst>
                <a:ext uri="{FF2B5EF4-FFF2-40B4-BE49-F238E27FC236}">
                  <a16:creationId xmlns:a16="http://schemas.microsoft.com/office/drawing/2014/main" id="{F3D2A6BF-22B8-B439-494C-9D41596A33CF}"/>
                </a:ext>
              </a:extLst>
            </p:cNvPr>
            <p:cNvSpPr/>
            <p:nvPr/>
          </p:nvSpPr>
          <p:spPr>
            <a:xfrm>
              <a:off x="4332666" y="5143827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gallery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56" name="Arrow: Chevron 55">
              <a:extLst>
                <a:ext uri="{FF2B5EF4-FFF2-40B4-BE49-F238E27FC236}">
                  <a16:creationId xmlns:a16="http://schemas.microsoft.com/office/drawing/2014/main" id="{22A4012F-35BD-F0F0-E3A5-3FB558C5E8D8}"/>
                </a:ext>
              </a:extLst>
            </p:cNvPr>
            <p:cNvSpPr/>
            <p:nvPr/>
          </p:nvSpPr>
          <p:spPr>
            <a:xfrm>
              <a:off x="6161466" y="5162312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technology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57" name="Arrow: Chevron 56">
              <a:extLst>
                <a:ext uri="{FF2B5EF4-FFF2-40B4-BE49-F238E27FC236}">
                  <a16:creationId xmlns:a16="http://schemas.microsoft.com/office/drawing/2014/main" id="{FED304CE-48B1-6DF6-0151-D05E1F9E702C}"/>
                </a:ext>
              </a:extLst>
            </p:cNvPr>
            <p:cNvSpPr/>
            <p:nvPr/>
          </p:nvSpPr>
          <p:spPr>
            <a:xfrm>
              <a:off x="7935076" y="5162312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depth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58" name="Arrow: Chevron 57">
              <a:extLst>
                <a:ext uri="{FF2B5EF4-FFF2-40B4-BE49-F238E27FC236}">
                  <a16:creationId xmlns:a16="http://schemas.microsoft.com/office/drawing/2014/main" id="{91DB2FB2-97FF-FB78-EAFF-496C41D5B98B}"/>
                </a:ext>
              </a:extLst>
            </p:cNvPr>
            <p:cNvSpPr/>
            <p:nvPr/>
          </p:nvSpPr>
          <p:spPr>
            <a:xfrm>
              <a:off x="9698187" y="5162312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article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59" name="Arrow: Pentagon 58">
              <a:extLst>
                <a:ext uri="{FF2B5EF4-FFF2-40B4-BE49-F238E27FC236}">
                  <a16:creationId xmlns:a16="http://schemas.microsoft.com/office/drawing/2014/main" id="{1006C0AC-9C45-2BB0-7E21-147E05ABAA35}"/>
                </a:ext>
              </a:extLst>
            </p:cNvPr>
            <p:cNvSpPr/>
            <p:nvPr/>
          </p:nvSpPr>
          <p:spPr>
            <a:xfrm>
              <a:off x="1156432" y="5585768"/>
              <a:ext cx="1371600" cy="365760"/>
            </a:xfrm>
            <a:prstGeom prst="homePlat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Topic 9</a:t>
              </a:r>
              <a:endParaRPr lang="en-IN" sz="1400" dirty="0">
                <a:solidFill>
                  <a:schemeClr val="tx1"/>
                </a:solidFill>
              </a:endParaRPr>
            </a:p>
          </p:txBody>
        </p:sp>
        <p:sp>
          <p:nvSpPr>
            <p:cNvPr id="60" name="Arrow: Chevron 59">
              <a:extLst>
                <a:ext uri="{FF2B5EF4-FFF2-40B4-BE49-F238E27FC236}">
                  <a16:creationId xmlns:a16="http://schemas.microsoft.com/office/drawing/2014/main" id="{479D1D47-283E-0DE9-9AEA-CADB0A59C623}"/>
                </a:ext>
              </a:extLst>
            </p:cNvPr>
            <p:cNvSpPr/>
            <p:nvPr/>
          </p:nvSpPr>
          <p:spPr>
            <a:xfrm>
              <a:off x="2567847" y="5583447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tx1"/>
                  </a:solidFill>
                </a:rPr>
                <a:t>india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61" name="Arrow: Chevron 60">
              <a:extLst>
                <a:ext uri="{FF2B5EF4-FFF2-40B4-BE49-F238E27FC236}">
                  <a16:creationId xmlns:a16="http://schemas.microsoft.com/office/drawing/2014/main" id="{6D0F7C33-0B46-4DEC-A218-BDA7E9688E76}"/>
                </a:ext>
              </a:extLst>
            </p:cNvPr>
            <p:cNvSpPr/>
            <p:nvPr/>
          </p:nvSpPr>
          <p:spPr>
            <a:xfrm>
              <a:off x="4323873" y="5583447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news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62" name="Arrow: Chevron 61">
              <a:extLst>
                <a:ext uri="{FF2B5EF4-FFF2-40B4-BE49-F238E27FC236}">
                  <a16:creationId xmlns:a16="http://schemas.microsoft.com/office/drawing/2014/main" id="{EB7A5DC7-CC33-12CC-1079-DD160EA7B5E2}"/>
                </a:ext>
              </a:extLst>
            </p:cNvPr>
            <p:cNvSpPr/>
            <p:nvPr/>
          </p:nvSpPr>
          <p:spPr>
            <a:xfrm>
              <a:off x="6152673" y="5601932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regular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63" name="Arrow: Chevron 62">
              <a:extLst>
                <a:ext uri="{FF2B5EF4-FFF2-40B4-BE49-F238E27FC236}">
                  <a16:creationId xmlns:a16="http://schemas.microsoft.com/office/drawing/2014/main" id="{EB1BBB8D-6A3B-806B-E9C3-F2A402F30506}"/>
                </a:ext>
              </a:extLst>
            </p:cNvPr>
            <p:cNvSpPr/>
            <p:nvPr/>
          </p:nvSpPr>
          <p:spPr>
            <a:xfrm>
              <a:off x="7926283" y="5601932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article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64" name="Arrow: Chevron 63">
              <a:extLst>
                <a:ext uri="{FF2B5EF4-FFF2-40B4-BE49-F238E27FC236}">
                  <a16:creationId xmlns:a16="http://schemas.microsoft.com/office/drawing/2014/main" id="{66DBED79-1A41-AC79-4F52-E54E98D1108E}"/>
                </a:ext>
              </a:extLst>
            </p:cNvPr>
            <p:cNvSpPr/>
            <p:nvPr/>
          </p:nvSpPr>
          <p:spPr>
            <a:xfrm>
              <a:off x="9689394" y="5601932"/>
              <a:ext cx="1554480" cy="365760"/>
            </a:xfrm>
            <a:prstGeom prst="chevron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movie</a:t>
              </a:r>
              <a:endParaRPr lang="en-IN" sz="1200" dirty="0">
                <a:solidFill>
                  <a:schemeClr val="tx1"/>
                </a:solidFill>
              </a:endParaRPr>
            </a:p>
          </p:txBody>
        </p:sp>
        <p:sp>
          <p:nvSpPr>
            <p:cNvPr id="65" name="Arrow: Pentagon 64">
              <a:extLst>
                <a:ext uri="{FF2B5EF4-FFF2-40B4-BE49-F238E27FC236}">
                  <a16:creationId xmlns:a16="http://schemas.microsoft.com/office/drawing/2014/main" id="{F2B91FA5-92AC-58D0-6B7D-C02FAC186F0B}"/>
                </a:ext>
              </a:extLst>
            </p:cNvPr>
            <p:cNvSpPr/>
            <p:nvPr/>
          </p:nvSpPr>
          <p:spPr>
            <a:xfrm>
              <a:off x="1165224" y="5990210"/>
              <a:ext cx="1371600" cy="365760"/>
            </a:xfrm>
            <a:prstGeom prst="homePlat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Topic 10</a:t>
              </a:r>
              <a:endParaRPr lang="en-IN" sz="1400" dirty="0"/>
            </a:p>
          </p:txBody>
        </p:sp>
        <p:sp>
          <p:nvSpPr>
            <p:cNvPr id="66" name="Arrow: Chevron 65">
              <a:extLst>
                <a:ext uri="{FF2B5EF4-FFF2-40B4-BE49-F238E27FC236}">
                  <a16:creationId xmlns:a16="http://schemas.microsoft.com/office/drawing/2014/main" id="{43F610C7-DFE3-69D8-F0A2-9046A55E1098}"/>
                </a:ext>
              </a:extLst>
            </p:cNvPr>
            <p:cNvSpPr/>
            <p:nvPr/>
          </p:nvSpPr>
          <p:spPr>
            <a:xfrm>
              <a:off x="2576639" y="5987889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premium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67" name="Arrow: Chevron 66">
              <a:extLst>
                <a:ext uri="{FF2B5EF4-FFF2-40B4-BE49-F238E27FC236}">
                  <a16:creationId xmlns:a16="http://schemas.microsoft.com/office/drawing/2014/main" id="{72DA3702-A7A7-49AD-D3E0-352663274CAF}"/>
                </a:ext>
              </a:extLst>
            </p:cNvPr>
            <p:cNvSpPr/>
            <p:nvPr/>
          </p:nvSpPr>
          <p:spPr>
            <a:xfrm>
              <a:off x="4332665" y="5987889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sport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68" name="Arrow: Chevron 67">
              <a:extLst>
                <a:ext uri="{FF2B5EF4-FFF2-40B4-BE49-F238E27FC236}">
                  <a16:creationId xmlns:a16="http://schemas.microsoft.com/office/drawing/2014/main" id="{548D4635-5E50-6CB1-6DD4-DE61FB56EF2B}"/>
                </a:ext>
              </a:extLst>
            </p:cNvPr>
            <p:cNvSpPr/>
            <p:nvPr/>
          </p:nvSpPr>
          <p:spPr>
            <a:xfrm>
              <a:off x="6161465" y="6006374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travel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69" name="Arrow: Chevron 68">
              <a:extLst>
                <a:ext uri="{FF2B5EF4-FFF2-40B4-BE49-F238E27FC236}">
                  <a16:creationId xmlns:a16="http://schemas.microsoft.com/office/drawing/2014/main" id="{DFCEEA62-DE7D-DC0F-57C2-4A96C52BECB1}"/>
                </a:ext>
              </a:extLst>
            </p:cNvPr>
            <p:cNvSpPr/>
            <p:nvPr/>
          </p:nvSpPr>
          <p:spPr>
            <a:xfrm>
              <a:off x="7935075" y="6006374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sports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  <p:sp>
          <p:nvSpPr>
            <p:cNvPr id="70" name="Arrow: Chevron 69">
              <a:extLst>
                <a:ext uri="{FF2B5EF4-FFF2-40B4-BE49-F238E27FC236}">
                  <a16:creationId xmlns:a16="http://schemas.microsoft.com/office/drawing/2014/main" id="{CBB5A8B2-2EA1-FEA8-12BF-A52B1CBB2813}"/>
                </a:ext>
              </a:extLst>
            </p:cNvPr>
            <p:cNvSpPr/>
            <p:nvPr/>
          </p:nvSpPr>
          <p:spPr>
            <a:xfrm>
              <a:off x="9698186" y="6006374"/>
              <a:ext cx="1554480" cy="365760"/>
            </a:xfrm>
            <a:prstGeom prst="chevron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chemeClr val="bg1"/>
                  </a:solidFill>
                </a:rPr>
                <a:t>footbal</a:t>
              </a:r>
              <a:endParaRPr lang="en-IN" sz="1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0239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6464" y="411480"/>
            <a:ext cx="10058400" cy="320066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2500" dirty="0"/>
              <a:t>Use Case #4: Distinctive Consumer Pattern Analysis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37C30D-64CE-9136-66AA-92F34F8B1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19" y="6465731"/>
            <a:ext cx="365866" cy="3273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BE4DC81-5A4B-4201-52D5-0835BF5F73DF}"/>
              </a:ext>
            </a:extLst>
          </p:cNvPr>
          <p:cNvSpPr/>
          <p:nvPr/>
        </p:nvSpPr>
        <p:spPr>
          <a:xfrm>
            <a:off x="2442502" y="182906"/>
            <a:ext cx="87923" cy="548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3B9FB6A-9C7D-5044-D6C9-C5F03F3DC9F3}"/>
              </a:ext>
            </a:extLst>
          </p:cNvPr>
          <p:cNvSpPr txBox="1">
            <a:spLocks/>
          </p:cNvSpPr>
          <p:nvPr/>
        </p:nvSpPr>
        <p:spPr>
          <a:xfrm>
            <a:off x="1447792" y="1380391"/>
            <a:ext cx="1256713" cy="3200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/>
              <a:t>Cluster1</a:t>
            </a:r>
            <a:r>
              <a:rPr lang="en-US" sz="1500" dirty="0"/>
              <a:t> </a:t>
            </a:r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B891E456-B05D-758A-C264-6AA65B3C2AF7}"/>
              </a:ext>
            </a:extLst>
          </p:cNvPr>
          <p:cNvSpPr/>
          <p:nvPr/>
        </p:nvSpPr>
        <p:spPr>
          <a:xfrm>
            <a:off x="1335248" y="1466914"/>
            <a:ext cx="182880" cy="182880"/>
          </a:xfrm>
          <a:prstGeom prst="flowChartConnector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18713E4-8101-C842-F4FB-27BE66C572CE}"/>
              </a:ext>
            </a:extLst>
          </p:cNvPr>
          <p:cNvSpPr txBox="1">
            <a:spLocks/>
          </p:cNvSpPr>
          <p:nvPr/>
        </p:nvSpPr>
        <p:spPr>
          <a:xfrm>
            <a:off x="4380327" y="1380391"/>
            <a:ext cx="1188139" cy="3200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/>
              <a:t>Cluster2</a:t>
            </a:r>
            <a:r>
              <a:rPr lang="en-US" sz="1600" dirty="0"/>
              <a:t>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3FF06B8-C675-0DDD-24FF-3CF81F1CBE0E}"/>
              </a:ext>
            </a:extLst>
          </p:cNvPr>
          <p:cNvSpPr txBox="1">
            <a:spLocks/>
          </p:cNvSpPr>
          <p:nvPr/>
        </p:nvSpPr>
        <p:spPr>
          <a:xfrm>
            <a:off x="7298512" y="1380391"/>
            <a:ext cx="1188139" cy="3200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/>
              <a:t>Cluster3</a:t>
            </a:r>
            <a:endParaRPr lang="en-US" sz="16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92BE8C7-D572-B788-089A-17AC1E657984}"/>
              </a:ext>
            </a:extLst>
          </p:cNvPr>
          <p:cNvSpPr txBox="1">
            <a:spLocks/>
          </p:cNvSpPr>
          <p:nvPr/>
        </p:nvSpPr>
        <p:spPr>
          <a:xfrm>
            <a:off x="10032056" y="1380391"/>
            <a:ext cx="1099006" cy="3200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/>
              <a:t>Cluster4</a:t>
            </a:r>
            <a:r>
              <a:rPr lang="en-US" sz="1600" dirty="0"/>
              <a:t> </a:t>
            </a: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CDED8E92-FAFC-18A2-7319-614C63520F47}"/>
              </a:ext>
            </a:extLst>
          </p:cNvPr>
          <p:cNvSpPr/>
          <p:nvPr/>
        </p:nvSpPr>
        <p:spPr>
          <a:xfrm>
            <a:off x="4244248" y="1457949"/>
            <a:ext cx="182880" cy="182880"/>
          </a:xfrm>
          <a:prstGeom prst="flowChartConnector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DCB038EB-F697-CE5D-17A6-68F5419323F6}"/>
              </a:ext>
            </a:extLst>
          </p:cNvPr>
          <p:cNvSpPr/>
          <p:nvPr/>
        </p:nvSpPr>
        <p:spPr>
          <a:xfrm>
            <a:off x="7158290" y="1457949"/>
            <a:ext cx="182880" cy="182880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73AEA9DB-2054-6A57-F9AE-3DC6E898A9CE}"/>
              </a:ext>
            </a:extLst>
          </p:cNvPr>
          <p:cNvSpPr/>
          <p:nvPr/>
        </p:nvSpPr>
        <p:spPr>
          <a:xfrm>
            <a:off x="9895797" y="1457949"/>
            <a:ext cx="182880" cy="182880"/>
          </a:xfrm>
          <a:prstGeom prst="flowChartConnector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E64143C-4205-03D4-67D9-EACE7ACC73E2}"/>
              </a:ext>
            </a:extLst>
          </p:cNvPr>
          <p:cNvCxnSpPr/>
          <p:nvPr/>
        </p:nvCxnSpPr>
        <p:spPr>
          <a:xfrm>
            <a:off x="3003176" y="2161073"/>
            <a:ext cx="0" cy="2194560"/>
          </a:xfrm>
          <a:prstGeom prst="line">
            <a:avLst/>
          </a:prstGeom>
          <a:ln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C22FE6A-26BA-2B16-1C10-7A56AFE252A7}"/>
              </a:ext>
            </a:extLst>
          </p:cNvPr>
          <p:cNvCxnSpPr/>
          <p:nvPr/>
        </p:nvCxnSpPr>
        <p:spPr>
          <a:xfrm>
            <a:off x="6104049" y="2126863"/>
            <a:ext cx="0" cy="2194560"/>
          </a:xfrm>
          <a:prstGeom prst="line">
            <a:avLst/>
          </a:prstGeom>
          <a:ln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687494C-05E8-9FBF-C479-C8F26331814C}"/>
              </a:ext>
            </a:extLst>
          </p:cNvPr>
          <p:cNvCxnSpPr/>
          <p:nvPr/>
        </p:nvCxnSpPr>
        <p:spPr>
          <a:xfrm>
            <a:off x="9089841" y="2117524"/>
            <a:ext cx="0" cy="2194560"/>
          </a:xfrm>
          <a:prstGeom prst="line">
            <a:avLst/>
          </a:prstGeom>
          <a:ln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Arrow: Pentagon 17">
            <a:extLst>
              <a:ext uri="{FF2B5EF4-FFF2-40B4-BE49-F238E27FC236}">
                <a16:creationId xmlns:a16="http://schemas.microsoft.com/office/drawing/2014/main" id="{2E978714-6C8D-AA1A-999E-D48409DCA31F}"/>
              </a:ext>
            </a:extLst>
          </p:cNvPr>
          <p:cNvSpPr/>
          <p:nvPr/>
        </p:nvSpPr>
        <p:spPr>
          <a:xfrm rot="16200000" flipH="1" flipV="1">
            <a:off x="-794848" y="3075351"/>
            <a:ext cx="2194561" cy="277159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Top 5 Users’ Profile</a:t>
            </a:r>
            <a:endParaRPr lang="en-IN" sz="1600" dirty="0">
              <a:solidFill>
                <a:schemeClr val="tx1"/>
              </a:solidFill>
            </a:endParaRPr>
          </a:p>
        </p:txBody>
      </p:sp>
      <p:sp>
        <p:nvSpPr>
          <p:cNvPr id="19" name="Flowchart: Alternate Process 18">
            <a:extLst>
              <a:ext uri="{FF2B5EF4-FFF2-40B4-BE49-F238E27FC236}">
                <a16:creationId xmlns:a16="http://schemas.microsoft.com/office/drawing/2014/main" id="{79598E9C-9C30-2729-089A-B7454B35BB7F}"/>
              </a:ext>
            </a:extLst>
          </p:cNvPr>
          <p:cNvSpPr/>
          <p:nvPr/>
        </p:nvSpPr>
        <p:spPr>
          <a:xfrm>
            <a:off x="677013" y="2126863"/>
            <a:ext cx="2180488" cy="320066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Broadman – Desktop – Chrome –Loyal – Guest – 17hrs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20" name="Flowchart: Alternate Process 19">
            <a:extLst>
              <a:ext uri="{FF2B5EF4-FFF2-40B4-BE49-F238E27FC236}">
                <a16:creationId xmlns:a16="http://schemas.microsoft.com/office/drawing/2014/main" id="{0E35A809-E5F2-7BD3-228A-C130716A337C}"/>
              </a:ext>
            </a:extLst>
          </p:cNvPr>
          <p:cNvSpPr/>
          <p:nvPr/>
        </p:nvSpPr>
        <p:spPr>
          <a:xfrm>
            <a:off x="3463369" y="2126863"/>
            <a:ext cx="2180488" cy="320066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Baytown – Desktop – Chrome – Loyal - Guest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21" name="Flowchart: Alternate Process 20">
            <a:extLst>
              <a:ext uri="{FF2B5EF4-FFF2-40B4-BE49-F238E27FC236}">
                <a16:creationId xmlns:a16="http://schemas.microsoft.com/office/drawing/2014/main" id="{FDEB3CCB-9252-86EE-52DE-4507EA1ED77F}"/>
              </a:ext>
            </a:extLst>
          </p:cNvPr>
          <p:cNvSpPr/>
          <p:nvPr/>
        </p:nvSpPr>
        <p:spPr>
          <a:xfrm>
            <a:off x="6449161" y="2126863"/>
            <a:ext cx="2180488" cy="320066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Abu Dhabi – Mobile – Safari – Loyal –Guest – 12hrs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22" name="Flowchart: Alternate Process 21">
            <a:extLst>
              <a:ext uri="{FF2B5EF4-FFF2-40B4-BE49-F238E27FC236}">
                <a16:creationId xmlns:a16="http://schemas.microsoft.com/office/drawing/2014/main" id="{3062EE39-ABA3-1EB0-4D0F-0A25836B5924}"/>
              </a:ext>
            </a:extLst>
          </p:cNvPr>
          <p:cNvSpPr/>
          <p:nvPr/>
        </p:nvSpPr>
        <p:spPr>
          <a:xfrm>
            <a:off x="9457801" y="2118967"/>
            <a:ext cx="2180488" cy="320066"/>
          </a:xfrm>
          <a:prstGeom prst="flowChartAlternateProcess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Bengaluru –Mobile –Safari – Loyal – Guest – 9hrs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23" name="Flowchart: Alternate Process 22">
            <a:extLst>
              <a:ext uri="{FF2B5EF4-FFF2-40B4-BE49-F238E27FC236}">
                <a16:creationId xmlns:a16="http://schemas.microsoft.com/office/drawing/2014/main" id="{C3E46C9B-8411-1F62-6970-628A0868DED8}"/>
              </a:ext>
            </a:extLst>
          </p:cNvPr>
          <p:cNvSpPr/>
          <p:nvPr/>
        </p:nvSpPr>
        <p:spPr>
          <a:xfrm>
            <a:off x="671108" y="2554165"/>
            <a:ext cx="2180488" cy="320066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Wokingham – Mobile – Chrome – Loyal – Guest – 3hrs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24" name="Flowchart: Alternate Process 23">
            <a:extLst>
              <a:ext uri="{FF2B5EF4-FFF2-40B4-BE49-F238E27FC236}">
                <a16:creationId xmlns:a16="http://schemas.microsoft.com/office/drawing/2014/main" id="{F423E866-31FC-39B7-4034-14ED00E6DDEB}"/>
              </a:ext>
            </a:extLst>
          </p:cNvPr>
          <p:cNvSpPr/>
          <p:nvPr/>
        </p:nvSpPr>
        <p:spPr>
          <a:xfrm>
            <a:off x="3463369" y="2554165"/>
            <a:ext cx="2180488" cy="320066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AI Khafji – Desktop – Chrome – Loyal - Guest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25" name="Flowchart: Alternate Process 24">
            <a:extLst>
              <a:ext uri="{FF2B5EF4-FFF2-40B4-BE49-F238E27FC236}">
                <a16:creationId xmlns:a16="http://schemas.microsoft.com/office/drawing/2014/main" id="{1E6C7EFB-3F0D-E035-EFB6-52B567FCC36D}"/>
              </a:ext>
            </a:extLst>
          </p:cNvPr>
          <p:cNvSpPr/>
          <p:nvPr/>
        </p:nvSpPr>
        <p:spPr>
          <a:xfrm>
            <a:off x="6449161" y="2529522"/>
            <a:ext cx="2180488" cy="320066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Dubai – Mobile –Safari  – Loyal – Guest – 0hrs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id="{BD4FC05C-553D-3D4B-0E47-2DE2BCA8324B}"/>
              </a:ext>
            </a:extLst>
          </p:cNvPr>
          <p:cNvSpPr/>
          <p:nvPr/>
        </p:nvSpPr>
        <p:spPr>
          <a:xfrm>
            <a:off x="9457801" y="2529522"/>
            <a:ext cx="2180488" cy="320066"/>
          </a:xfrm>
          <a:prstGeom prst="flowChartAlternateProcess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Madurai –Mobile –Safari – Loyal –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Registered -  17hrs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27" name="Flowchart: Alternate Process 26">
            <a:extLst>
              <a:ext uri="{FF2B5EF4-FFF2-40B4-BE49-F238E27FC236}">
                <a16:creationId xmlns:a16="http://schemas.microsoft.com/office/drawing/2014/main" id="{7655AB9C-7091-DEB4-88A3-54A8EF1A8B76}"/>
              </a:ext>
            </a:extLst>
          </p:cNvPr>
          <p:cNvSpPr/>
          <p:nvPr/>
        </p:nvSpPr>
        <p:spPr>
          <a:xfrm>
            <a:off x="671108" y="2981467"/>
            <a:ext cx="2180488" cy="320066"/>
          </a:xfrm>
          <a:prstGeom prst="flowChartAlternateProcess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Doha – Desktop – Firefox – Loyal – Registered – 6hrs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28" name="Flowchart: Alternate Process 27">
            <a:extLst>
              <a:ext uri="{FF2B5EF4-FFF2-40B4-BE49-F238E27FC236}">
                <a16:creationId xmlns:a16="http://schemas.microsoft.com/office/drawing/2014/main" id="{10B9ED8D-156E-64EF-9635-2E58C40ADC7C}"/>
              </a:ext>
            </a:extLst>
          </p:cNvPr>
          <p:cNvSpPr/>
          <p:nvPr/>
        </p:nvSpPr>
        <p:spPr>
          <a:xfrm>
            <a:off x="3463369" y="2984113"/>
            <a:ext cx="2180488" cy="320066"/>
          </a:xfrm>
          <a:prstGeom prst="flowChartAlternateProcess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Hyderabad – Desktop – Chrome – Returning – Guest – 6hrs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29" name="Flowchart: Alternate Process 28">
            <a:extLst>
              <a:ext uri="{FF2B5EF4-FFF2-40B4-BE49-F238E27FC236}">
                <a16:creationId xmlns:a16="http://schemas.microsoft.com/office/drawing/2014/main" id="{15ADAE86-076B-80C9-CFDD-36417D6B8E1B}"/>
              </a:ext>
            </a:extLst>
          </p:cNvPr>
          <p:cNvSpPr/>
          <p:nvPr/>
        </p:nvSpPr>
        <p:spPr>
          <a:xfrm>
            <a:off x="6449161" y="2981467"/>
            <a:ext cx="2180488" cy="320066"/>
          </a:xfrm>
          <a:prstGeom prst="flowChartAlternateProcess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Amman – Desktop –Chrome – Returning – Guest – 10hrs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0" name="Flowchart: Alternate Process 29">
            <a:extLst>
              <a:ext uri="{FF2B5EF4-FFF2-40B4-BE49-F238E27FC236}">
                <a16:creationId xmlns:a16="http://schemas.microsoft.com/office/drawing/2014/main" id="{B9995441-452B-9D64-9485-EA777170716B}"/>
              </a:ext>
            </a:extLst>
          </p:cNvPr>
          <p:cNvSpPr/>
          <p:nvPr/>
        </p:nvSpPr>
        <p:spPr>
          <a:xfrm>
            <a:off x="9471518" y="2981467"/>
            <a:ext cx="2180488" cy="320066"/>
          </a:xfrm>
          <a:prstGeom prst="flowChartAlternateProcess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Derby –Mobile –Chrome – Loyal – Guest – 21hrs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1" name="Flowchart: Alternate Process 30">
            <a:extLst>
              <a:ext uri="{FF2B5EF4-FFF2-40B4-BE49-F238E27FC236}">
                <a16:creationId xmlns:a16="http://schemas.microsoft.com/office/drawing/2014/main" id="{8F4A7B22-F8FE-20E6-2B9F-799FD30B4E6F}"/>
              </a:ext>
            </a:extLst>
          </p:cNvPr>
          <p:cNvSpPr/>
          <p:nvPr/>
        </p:nvSpPr>
        <p:spPr>
          <a:xfrm>
            <a:off x="671108" y="3408769"/>
            <a:ext cx="2180488" cy="320066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Trivandrum – Desktop – Firefox – Returning – 6hrs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2" name="Flowchart: Alternate Process 31">
            <a:extLst>
              <a:ext uri="{FF2B5EF4-FFF2-40B4-BE49-F238E27FC236}">
                <a16:creationId xmlns:a16="http://schemas.microsoft.com/office/drawing/2014/main" id="{CE76F009-1AE6-F44C-78DC-268C7CC398F3}"/>
              </a:ext>
            </a:extLst>
          </p:cNvPr>
          <p:cNvSpPr/>
          <p:nvPr/>
        </p:nvSpPr>
        <p:spPr>
          <a:xfrm>
            <a:off x="671108" y="3836071"/>
            <a:ext cx="2180488" cy="320066"/>
          </a:xfrm>
          <a:prstGeom prst="flowChartAlternateProcess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AI Fujairah City – Desktop – Chrome – Returning – Guest – 8hrs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3" name="Flowchart: Alternate Process 32">
            <a:extLst>
              <a:ext uri="{FF2B5EF4-FFF2-40B4-BE49-F238E27FC236}">
                <a16:creationId xmlns:a16="http://schemas.microsoft.com/office/drawing/2014/main" id="{CB1D72FC-6A5C-C36F-103D-E76364E72460}"/>
              </a:ext>
            </a:extLst>
          </p:cNvPr>
          <p:cNvSpPr/>
          <p:nvPr/>
        </p:nvSpPr>
        <p:spPr>
          <a:xfrm>
            <a:off x="3461202" y="3411700"/>
            <a:ext cx="2180488" cy="320066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Kollam – Desktop – Chrome – Returning – Guest – 6hrs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4" name="Flowchart: Alternate Process 33">
            <a:extLst>
              <a:ext uri="{FF2B5EF4-FFF2-40B4-BE49-F238E27FC236}">
                <a16:creationId xmlns:a16="http://schemas.microsoft.com/office/drawing/2014/main" id="{7EFB6215-FBD2-0775-0CBF-8CDE58669214}"/>
              </a:ext>
            </a:extLst>
          </p:cNvPr>
          <p:cNvSpPr/>
          <p:nvPr/>
        </p:nvSpPr>
        <p:spPr>
          <a:xfrm>
            <a:off x="3461202" y="3839002"/>
            <a:ext cx="2180488" cy="320066"/>
          </a:xfrm>
          <a:prstGeom prst="flowChartAlternateProcess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Dammam – Desktop – Chrome – Loyal – Registered – 4hrs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5" name="Flowchart: Alternate Process 34">
            <a:extLst>
              <a:ext uri="{FF2B5EF4-FFF2-40B4-BE49-F238E27FC236}">
                <a16:creationId xmlns:a16="http://schemas.microsoft.com/office/drawing/2014/main" id="{692C23BD-FB25-F958-01E2-2F59FE7019B4}"/>
              </a:ext>
            </a:extLst>
          </p:cNvPr>
          <p:cNvSpPr/>
          <p:nvPr/>
        </p:nvSpPr>
        <p:spPr>
          <a:xfrm>
            <a:off x="6459375" y="3394115"/>
            <a:ext cx="2180488" cy="320066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Hyderabad – Desktop –Firefox – Loyal – Registered – 8hrs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6" name="Flowchart: Alternate Process 35">
            <a:extLst>
              <a:ext uri="{FF2B5EF4-FFF2-40B4-BE49-F238E27FC236}">
                <a16:creationId xmlns:a16="http://schemas.microsoft.com/office/drawing/2014/main" id="{C16388D9-EE43-055A-86F7-F99D8AB7696D}"/>
              </a:ext>
            </a:extLst>
          </p:cNvPr>
          <p:cNvSpPr/>
          <p:nvPr/>
        </p:nvSpPr>
        <p:spPr>
          <a:xfrm>
            <a:off x="6459375" y="3821417"/>
            <a:ext cx="2180488" cy="320066"/>
          </a:xfrm>
          <a:prstGeom prst="flowChartAlternateProcess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Nellore – Desktop – Chrome – Loyal – Registered– 23hrs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7" name="Flowchart: Alternate Process 36">
            <a:extLst>
              <a:ext uri="{FF2B5EF4-FFF2-40B4-BE49-F238E27FC236}">
                <a16:creationId xmlns:a16="http://schemas.microsoft.com/office/drawing/2014/main" id="{B4F1DBA2-B63D-4E61-0A51-DFC6A433E1B9}"/>
              </a:ext>
            </a:extLst>
          </p:cNvPr>
          <p:cNvSpPr/>
          <p:nvPr/>
        </p:nvSpPr>
        <p:spPr>
          <a:xfrm>
            <a:off x="9457549" y="3394115"/>
            <a:ext cx="2180488" cy="320066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Derby – Mobile –Chrome – Loyal -  Guest – 14hrs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8" name="Flowchart: Alternate Process 37">
            <a:extLst>
              <a:ext uri="{FF2B5EF4-FFF2-40B4-BE49-F238E27FC236}">
                <a16:creationId xmlns:a16="http://schemas.microsoft.com/office/drawing/2014/main" id="{A0D520EC-B265-5F38-CE7A-E20FC8B3281A}"/>
              </a:ext>
            </a:extLst>
          </p:cNvPr>
          <p:cNvSpPr/>
          <p:nvPr/>
        </p:nvSpPr>
        <p:spPr>
          <a:xfrm>
            <a:off x="9457549" y="3821417"/>
            <a:ext cx="2180488" cy="320066"/>
          </a:xfrm>
          <a:prstGeom prst="flowChartAlternateProcess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Coimbatore –Desktop –Chrome – Loyal – Guest – 9hrs</a:t>
            </a:r>
            <a:endParaRPr lang="en-IN" sz="1000" dirty="0">
              <a:solidFill>
                <a:schemeClr val="tx1"/>
              </a:solidFill>
            </a:endParaRPr>
          </a:p>
        </p:txBody>
      </p:sp>
      <p:sp>
        <p:nvSpPr>
          <p:cNvPr id="39" name="Flowchart: Alternate Process 38">
            <a:extLst>
              <a:ext uri="{FF2B5EF4-FFF2-40B4-BE49-F238E27FC236}">
                <a16:creationId xmlns:a16="http://schemas.microsoft.com/office/drawing/2014/main" id="{E23ED355-B6E7-39E2-EFAB-98EF1C9CB061}"/>
              </a:ext>
            </a:extLst>
          </p:cNvPr>
          <p:cNvSpPr/>
          <p:nvPr/>
        </p:nvSpPr>
        <p:spPr>
          <a:xfrm>
            <a:off x="4244248" y="4534402"/>
            <a:ext cx="2731422" cy="484069"/>
          </a:xfrm>
          <a:prstGeom prst="flowChartAlternateProcess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Our Solution Approach</a:t>
            </a:r>
            <a:endParaRPr lang="en-IN" sz="2000" dirty="0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2817D3D-3ABA-2E21-1AFB-6407CB0E9166}"/>
              </a:ext>
            </a:extLst>
          </p:cNvPr>
          <p:cNvSpPr txBox="1"/>
          <p:nvPr/>
        </p:nvSpPr>
        <p:spPr>
          <a:xfrm>
            <a:off x="474785" y="4992995"/>
            <a:ext cx="114739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1. Grouped the entire data by users’ demographic location like city, the devices they use, the browsers they open, the time they are engaged on, the topics they read  etc. </a:t>
            </a:r>
            <a:endParaRPr lang="en-IN" sz="11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B5E20FC-34D4-1595-1F62-594D4EF3E901}"/>
              </a:ext>
            </a:extLst>
          </p:cNvPr>
          <p:cNvSpPr txBox="1"/>
          <p:nvPr/>
        </p:nvSpPr>
        <p:spPr>
          <a:xfrm>
            <a:off x="474784" y="5269994"/>
            <a:ext cx="117172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2. Standardized all the numerical features like engaged time, total time spent, page reload time</a:t>
            </a:r>
            <a:endParaRPr lang="en-IN" sz="11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724941-00A2-D2CA-15CC-89783981C241}"/>
              </a:ext>
            </a:extLst>
          </p:cNvPr>
          <p:cNvSpPr txBox="1"/>
          <p:nvPr/>
        </p:nvSpPr>
        <p:spPr>
          <a:xfrm>
            <a:off x="474785" y="5862400"/>
            <a:ext cx="117172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3. Used One-way </a:t>
            </a:r>
            <a:r>
              <a:rPr lang="en-US" sz="1100" dirty="0" err="1"/>
              <a:t>Anova</a:t>
            </a:r>
            <a:r>
              <a:rPr lang="en-US" sz="1100" dirty="0"/>
              <a:t> test to determine whether the clusters formed by DBSCAN are significantly different to each other with the help of  p-value keeping a threshold  0.05</a:t>
            </a:r>
            <a:endParaRPr lang="en-IN" sz="11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5FB033A-600B-D6FC-6576-EBB4BC80C712}"/>
              </a:ext>
            </a:extLst>
          </p:cNvPr>
          <p:cNvSpPr txBox="1"/>
          <p:nvPr/>
        </p:nvSpPr>
        <p:spPr>
          <a:xfrm>
            <a:off x="474783" y="5582652"/>
            <a:ext cx="117172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3. Clustered using DBSCAN technique with suitable eps and min_samples.</a:t>
            </a:r>
            <a:endParaRPr lang="en-IN" sz="1100" dirty="0"/>
          </a:p>
        </p:txBody>
      </p:sp>
    </p:spTree>
    <p:extLst>
      <p:ext uri="{BB962C8B-B14F-4D97-AF65-F5344CB8AC3E}">
        <p14:creationId xmlns:p14="http://schemas.microsoft.com/office/powerpoint/2010/main" val="2141982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0922E2C-CC7F-2DA6-B1D9-19EE5C04CA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55502" y="565974"/>
            <a:ext cx="10300178" cy="57783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8EE6B08-313A-AAB8-1B27-7CBA4AF7E475}"/>
              </a:ext>
            </a:extLst>
          </p:cNvPr>
          <p:cNvSpPr txBox="1"/>
          <p:nvPr/>
        </p:nvSpPr>
        <p:spPr>
          <a:xfrm>
            <a:off x="945911" y="6858000"/>
            <a:ext cx="103001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4" tooltip="https://commons.wikimedia.org/wiki/File:Meeting_room,_table_and_paper_board.jpg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5" tooltip="https://creativecommons.org/licenses/by-sa/3.0/"/>
              </a:rPr>
              <a:t>CC BY-SA</a:t>
            </a:r>
            <a:endParaRPr lang="en-IN" sz="9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51FA6A-336D-AFE6-F454-05BC823537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919" y="6465731"/>
            <a:ext cx="365866" cy="327338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8B80EC3-C7FF-7BC9-3961-F6F1E35524E7}"/>
              </a:ext>
            </a:extLst>
          </p:cNvPr>
          <p:cNvSpPr txBox="1">
            <a:spLocks/>
          </p:cNvSpPr>
          <p:nvPr/>
        </p:nvSpPr>
        <p:spPr>
          <a:xfrm>
            <a:off x="1097280" y="2588437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054D526-EBA0-E5DC-F111-A8D582A122F0}"/>
              </a:ext>
            </a:extLst>
          </p:cNvPr>
          <p:cNvSpPr txBox="1">
            <a:spLocks/>
          </p:cNvSpPr>
          <p:nvPr/>
        </p:nvSpPr>
        <p:spPr>
          <a:xfrm>
            <a:off x="4509777" y="4114800"/>
            <a:ext cx="3214307" cy="60340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700" i="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tx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9027007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3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4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5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6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{ACDEA4BB-79DB-459E-9768-ABA2B70BE2BB}tf22712842_win32</Template>
  <TotalTime>472</TotalTime>
  <Words>923</Words>
  <Application>Microsoft Office PowerPoint</Application>
  <PresentationFormat>Widescreen</PresentationFormat>
  <Paragraphs>172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Bookman Old Style</vt:lpstr>
      <vt:lpstr>Calibri</vt:lpstr>
      <vt:lpstr>Franklin Gothic Book</vt:lpstr>
      <vt:lpstr>Custom</vt:lpstr>
      <vt:lpstr>News Readers’ Behavior Analysis</vt:lpstr>
      <vt:lpstr>Use Case #1: Top Level Analysis </vt:lpstr>
      <vt:lpstr>Use Case #2: User Funnel Analysis </vt:lpstr>
      <vt:lpstr>Use Case #3: Topic Modeling by Dimensionality Reduction Technique</vt:lpstr>
      <vt:lpstr>Use Case #4: Distinctive Consumer Pattern Analysis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News Readers’ Behavior Analysis</dc:title>
  <dc:creator>Preetam Saha</dc:creator>
  <cp:lastModifiedBy>Preetam Saha</cp:lastModifiedBy>
  <cp:revision>8</cp:revision>
  <dcterms:created xsi:type="dcterms:W3CDTF">2024-04-17T05:56:03Z</dcterms:created>
  <dcterms:modified xsi:type="dcterms:W3CDTF">2024-04-17T13:48:36Z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